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69"/>
  </p:notesMasterIdLst>
  <p:sldIdLst>
    <p:sldId id="256" r:id="rId2"/>
    <p:sldId id="303" r:id="rId3"/>
    <p:sldId id="301" r:id="rId4"/>
    <p:sldId id="343" r:id="rId5"/>
    <p:sldId id="344" r:id="rId6"/>
    <p:sldId id="345" r:id="rId7"/>
    <p:sldId id="346" r:id="rId8"/>
    <p:sldId id="347" r:id="rId9"/>
    <p:sldId id="348" r:id="rId10"/>
    <p:sldId id="333" r:id="rId11"/>
    <p:sldId id="349" r:id="rId12"/>
    <p:sldId id="334" r:id="rId13"/>
    <p:sldId id="339" r:id="rId14"/>
    <p:sldId id="330" r:id="rId15"/>
    <p:sldId id="342" r:id="rId16"/>
    <p:sldId id="331" r:id="rId17"/>
    <p:sldId id="332" r:id="rId18"/>
    <p:sldId id="335" r:id="rId19"/>
    <p:sldId id="336" r:id="rId20"/>
    <p:sldId id="338" r:id="rId21"/>
    <p:sldId id="271" r:id="rId22"/>
    <p:sldId id="266" r:id="rId23"/>
    <p:sldId id="267" r:id="rId24"/>
    <p:sldId id="340" r:id="rId25"/>
    <p:sldId id="324" r:id="rId26"/>
    <p:sldId id="305" r:id="rId27"/>
    <p:sldId id="329" r:id="rId28"/>
    <p:sldId id="306" r:id="rId29"/>
    <p:sldId id="350" r:id="rId30"/>
    <p:sldId id="351" r:id="rId31"/>
    <p:sldId id="307" r:id="rId32"/>
    <p:sldId id="328" r:id="rId33"/>
    <p:sldId id="309" r:id="rId34"/>
    <p:sldId id="275" r:id="rId35"/>
    <p:sldId id="319" r:id="rId36"/>
    <p:sldId id="276" r:id="rId37"/>
    <p:sldId id="297" r:id="rId38"/>
    <p:sldId id="316" r:id="rId39"/>
    <p:sldId id="277" r:id="rId40"/>
    <p:sldId id="282" r:id="rId41"/>
    <p:sldId id="283" r:id="rId42"/>
    <p:sldId id="284" r:id="rId43"/>
    <p:sldId id="311" r:id="rId44"/>
    <p:sldId id="286" r:id="rId45"/>
    <p:sldId id="312" r:id="rId46"/>
    <p:sldId id="287" r:id="rId47"/>
    <p:sldId id="288" r:id="rId48"/>
    <p:sldId id="290" r:id="rId49"/>
    <p:sldId id="291" r:id="rId50"/>
    <p:sldId id="292" r:id="rId51"/>
    <p:sldId id="293" r:id="rId52"/>
    <p:sldId id="300" r:id="rId53"/>
    <p:sldId id="294" r:id="rId54"/>
    <p:sldId id="298" r:id="rId55"/>
    <p:sldId id="299" r:id="rId56"/>
    <p:sldId id="317" r:id="rId57"/>
    <p:sldId id="318" r:id="rId58"/>
    <p:sldId id="313" r:id="rId59"/>
    <p:sldId id="315" r:id="rId60"/>
    <p:sldId id="320" r:id="rId61"/>
    <p:sldId id="321" r:id="rId62"/>
    <p:sldId id="323" r:id="rId63"/>
    <p:sldId id="322" r:id="rId64"/>
    <p:sldId id="326" r:id="rId65"/>
    <p:sldId id="325" r:id="rId66"/>
    <p:sldId id="327" r:id="rId67"/>
    <p:sldId id="341" r:id="rId68"/>
  </p:sldIdLst>
  <p:sldSz cx="9144000" cy="6858000" type="screen4x3"/>
  <p:notesSz cx="6858000" cy="9144000"/>
  <p:embeddedFontLst>
    <p:embeddedFont>
      <p:font typeface="cmr10"/>
      <p:regular r:id="rId70"/>
    </p:embeddedFont>
    <p:embeddedFont>
      <p:font typeface="cmmi10"/>
      <p:regular r:id="rId71"/>
    </p:embeddedFont>
    <p:embeddedFont>
      <p:font typeface="cmmi7"/>
      <p:regular r:id="rId72"/>
    </p:embeddedFont>
    <p:embeddedFont>
      <p:font typeface="cmr7"/>
      <p:regular r:id="rId73"/>
    </p:embeddedFont>
    <p:embeddedFont>
      <p:font typeface="Baskerville Old Face" pitchFamily="18" charset="0"/>
      <p:regular r:id="rId74"/>
    </p:embeddedFont>
    <p:embeddedFont>
      <p:font typeface="HGSHeiseiMinchotaiW3" pitchFamily="18" charset="-128"/>
      <p:regular r:id="rId75"/>
    </p:embeddedFont>
  </p:embeddedFontLst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  <a:srgbClr val="000066"/>
    <a:srgbClr val="FFFF00"/>
    <a:srgbClr val="000000"/>
    <a:srgbClr val="72020D"/>
    <a:srgbClr val="A0F058"/>
    <a:srgbClr val="25C000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9" autoAdjust="0"/>
  </p:normalViewPr>
  <p:slideViewPr>
    <p:cSldViewPr>
      <p:cViewPr>
        <p:scale>
          <a:sx n="74" d="100"/>
          <a:sy n="74" d="100"/>
        </p:scale>
        <p:origin x="-103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Relationship Id="rId6" Type="http://schemas.openxmlformats.org/officeDocument/2006/relationships/image" Target="../media/image114.wmf"/><Relationship Id="rId5" Type="http://schemas.openxmlformats.org/officeDocument/2006/relationships/image" Target="../media/image71.wmf"/><Relationship Id="rId4" Type="http://schemas.openxmlformats.org/officeDocument/2006/relationships/image" Target="../media/image113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jpeg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14EBCC-294A-4477-8996-3492A75FC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85F720-7B50-4B9B-84E9-51A0B7DF8DD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B7ABD7-276A-4D5A-A1A1-5BA51C0ABF3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88C01-F08C-4DE0-985C-E3083AD83ED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0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57562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7563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A4714-DE84-43ED-9F83-ABF582F2F147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62C2-1240-4C0D-B4E6-2685658E8B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84DB1-EC6E-4D34-A053-B1F2067FA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4F6BB-4013-443F-AFDA-706ACC0E078D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91A5F-3F42-418B-A164-5316D2FAD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D30B6-B66C-4A4F-A13B-25E49E7A564D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A701C-ABED-4F28-BEEC-9A888571E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6BFBD-6723-43BD-9B11-E124CBAE0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7FFE4-CC13-47F3-B064-23E3DBDD10EB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E28DC-977D-4FA0-8B9F-A6EEA97A9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B471F-C2C0-4DDB-A1FF-3130C26FCE08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F31DC-8059-4D7D-804B-B668B3DBA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2C57C-0CC4-4C1F-8CAA-8576DA8D102C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639AB-42A4-4FBD-93CC-9868B7F14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70165-D2F0-4AA7-B995-5AA39EA4D3BE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D6CA9-05F5-49D2-9D49-FFEB32F0E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D1A64-5EA5-47F1-ADD9-768948DCA90C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0FCDA-B20B-4E6E-BED5-98B48F245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5C7B5-2BDF-4E6E-97F0-A1F0596D7C81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3639C-E5CE-4847-B582-3CA6659242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60AEC-7DBF-408E-B5F1-BDD1AF1A0FCF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949F-952D-4D84-8121-6206D5464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8623-7D1A-44D0-B420-0634CBB73ADC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E5A5-5A8B-4325-BB02-14DF240FD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ECDA2-8654-4F91-A5E1-F5F85474091F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56323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26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27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28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29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0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1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2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3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4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5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6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7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8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39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0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1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2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3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4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5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6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7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8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49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50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51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52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53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54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endParaRPr>
            </a:p>
          </p:txBody>
        </p:sp>
        <p:sp>
          <p:nvSpPr>
            <p:cNvPr id="56355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56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57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58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59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0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1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2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3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4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5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6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7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8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69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0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1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2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3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4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5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6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7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8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79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0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1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2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3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4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5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6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7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8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89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0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1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2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3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4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5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6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7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8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399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0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1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2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3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4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5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6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7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8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09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0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1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2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3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4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5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6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7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8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19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0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1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2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3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4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5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6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7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8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29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0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1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2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3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4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5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6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7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8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39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0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1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2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3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4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5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6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7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8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49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0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1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2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3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4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5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6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7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8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59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0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1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2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3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4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5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6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7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8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69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0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1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2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3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4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5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6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7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8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79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0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1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2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3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4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5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6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7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8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89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0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1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2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3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4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5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6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7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8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499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0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1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2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3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4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5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6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7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8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09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0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1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2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3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4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5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6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7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8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19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0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1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2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3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4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5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6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7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8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29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0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1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2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3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4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5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6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  <p:sp>
          <p:nvSpPr>
            <p:cNvPr id="56537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Arial" charset="0"/>
                <a:cs typeface="+mn-cs"/>
              </a:endParaRPr>
            </a:p>
          </p:txBody>
        </p:sp>
      </p:grpSp>
      <p:sp>
        <p:nvSpPr>
          <p:cNvPr id="56538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211B539-9156-4C24-84D3-61F1B9EE2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539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5D931FC-7500-4F8C-849A-9DB73F115528}" type="datetime1">
              <a:rPr lang="en-US"/>
              <a:pPr>
                <a:defRPr/>
              </a:pPr>
              <a:t>6/25/2009</a:t>
            </a:fld>
            <a:endParaRPr lang="en-US"/>
          </a:p>
        </p:txBody>
      </p:sp>
      <p:sp>
        <p:nvSpPr>
          <p:cNvPr id="56540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541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542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 spd="slow"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student.org.rs/pmfNis.jpg&amp;imgrefurl=http://www.student.org.rs/page.php%3F100&amp;usg=__E4E64NX_kH45gJz2HTfkN_IyPhk=&amp;h=304&amp;w=350&amp;sz=24&amp;hl=en&amp;start=1&amp;um=1&amp;tbnid=3f0H99fuuxO39M:&amp;tbnh=104&amp;tbnw=120&amp;prev=/images%3Fq%3Dpmf%2Bnis%26hl%3Den%26rls%3Dcom.microsoft:*%26sa%3DN%26um%3D1" TargetMode="External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gif"/><Relationship Id="rId11" Type="http://schemas.openxmlformats.org/officeDocument/2006/relationships/image" Target="../media/image8.jpeg"/><Relationship Id="rId5" Type="http://schemas.openxmlformats.org/officeDocument/2006/relationships/image" Target="../media/image4.gif"/><Relationship Id="rId10" Type="http://schemas.openxmlformats.org/officeDocument/2006/relationships/hyperlink" Target="http://images.google.com/imgres?imgurl=http://www.phy.bg.ac.yu/upload_files/pamphlets_307.jpg&amp;imgrefurl=http://www.phy.bg.ac.yu/activities/%3Fpage%3Devent%26id%3D307&amp;usg=__ahlJXGEh_w2k7opfRO3cSz_xBqA=&amp;h=100&amp;w=100&amp;sz=7&amp;hl=en&amp;start=2&amp;um=1&amp;tbnid=Kr9dZV46AFcotM:&amp;tbnh=82&amp;tbnw=82&amp;prev=/images%3Fq%3Dpmf%2Bnis%26hl%3Den%26rls%3Dcom.microsoft:*%26sa%3DN%26um%3D1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video" Target="file:///C:\Users\dejan\Desktop\Desktop_OLD\BlackHoles\bh_collapse.wmv" TargetMode="External"/><Relationship Id="rId7" Type="http://schemas.openxmlformats.org/officeDocument/2006/relationships/oleObject" Target="../embeddings/oleObject6.bin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3.xml"/><Relationship Id="rId4" Type="http://schemas.openxmlformats.org/officeDocument/2006/relationships/video" Target="file:///C:\Users\dejan\Desktop\Desktop_OLD\BlackHoles\accretion.wmv" TargetMode="Externa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jpe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jpeg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9.bin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emf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5.jpeg"/><Relationship Id="rId4" Type="http://schemas.openxmlformats.org/officeDocument/2006/relationships/hyperlink" Target="http://images.google.com/imgres?imgurl=http://www.columbia.edu/cu/record/23/18/11c.gif&amp;imgrefurl=http://www.columbia.edu/cu/record/23/18/14.html&amp;usg=__Hkt3vVeOoMFFHFqYdvcrOvsfG64=&amp;h=323&amp;w=500&amp;sz=148&amp;hl=en&amp;start=3&amp;um=1&amp;tbnid=CwEgLj_6qYa8UM:&amp;tbnh=84&amp;tbnw=130&amp;prev=/images?q=extra+dimensions+hose+pictures&amp;hl=en&amp;rls=com.microsoft:*&amp;sa=X&amp;um=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13.bin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2.jpeg"/><Relationship Id="rId9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0.bin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dejan\Desktop\BH_Extra\bh_production_LHC.wmv" TargetMode="Externa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6.jpe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65.wmf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26.bin"/><Relationship Id="rId2" Type="http://schemas.openxmlformats.org/officeDocument/2006/relationships/tags" Target="../tags/tag19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5.bin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oleObject28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30.bin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3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34.bin"/><Relationship Id="rId2" Type="http://schemas.openxmlformats.org/officeDocument/2006/relationships/tags" Target="../tags/tag2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33.bin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22.xml"/><Relationship Id="rId9" Type="http://schemas.openxmlformats.org/officeDocument/2006/relationships/oleObject" Target="../embeddings/oleObject36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38.bin"/><Relationship Id="rId4" Type="http://schemas.openxmlformats.org/officeDocument/2006/relationships/oleObject" Target="../embeddings/oleObject3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5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tags" Target="../tags/tag28.xml"/><Relationship Id="rId7" Type="http://schemas.openxmlformats.org/officeDocument/2006/relationships/image" Target="../media/image99.png"/><Relationship Id="rId12" Type="http://schemas.openxmlformats.org/officeDocument/2006/relationships/oleObject" Target="../embeddings/oleObject43.bin"/><Relationship Id="rId2" Type="http://schemas.openxmlformats.org/officeDocument/2006/relationships/tags" Target="../tags/tag2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42.bin"/><Relationship Id="rId5" Type="http://schemas.openxmlformats.org/officeDocument/2006/relationships/slideLayout" Target="../slideLayouts/slideLayout6.xml"/><Relationship Id="rId10" Type="http://schemas.openxmlformats.org/officeDocument/2006/relationships/oleObject" Target="../embeddings/oleObject41.bin"/><Relationship Id="rId4" Type="http://schemas.openxmlformats.org/officeDocument/2006/relationships/tags" Target="../tags/tag29.xml"/><Relationship Id="rId9" Type="http://schemas.openxmlformats.org/officeDocument/2006/relationships/oleObject" Target="../embeddings/oleObject40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tags" Target="../tags/tag31.xml"/><Relationship Id="rId7" Type="http://schemas.openxmlformats.org/officeDocument/2006/relationships/oleObject" Target="../embeddings/oleObject44.bin"/><Relationship Id="rId2" Type="http://schemas.openxmlformats.org/officeDocument/2006/relationships/tags" Target="../tags/tag30.xml"/><Relationship Id="rId1" Type="http://schemas.openxmlformats.org/officeDocument/2006/relationships/vmlDrawing" Target="../drawings/vmlDrawing19.v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oleObject" Target="../embeddings/oleObject4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52.bin"/><Relationship Id="rId2" Type="http://schemas.openxmlformats.org/officeDocument/2006/relationships/tags" Target="../tags/tag3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1.bin"/><Relationship Id="rId5" Type="http://schemas.openxmlformats.org/officeDocument/2006/relationships/oleObject" Target="../embeddings/oleObject50.bin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6" Type="http://schemas.openxmlformats.org/officeDocument/2006/relationships/image" Target="../media/image118.wmf"/><Relationship Id="rId5" Type="http://schemas.openxmlformats.org/officeDocument/2006/relationships/image" Target="../media/image117.wmf"/><Relationship Id="rId4" Type="http://schemas.openxmlformats.org/officeDocument/2006/relationships/image" Target="../media/image116.w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56.bin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23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oleObject" Target="../embeddings/oleObject57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6.xml"/><Relationship Id="rId1" Type="http://schemas.openxmlformats.org/officeDocument/2006/relationships/vmlDrawing" Target="../drawings/vmlDrawing24.vml"/><Relationship Id="rId5" Type="http://schemas.openxmlformats.org/officeDocument/2006/relationships/oleObject" Target="../embeddings/oleObject60.bin"/><Relationship Id="rId4" Type="http://schemas.openxmlformats.org/officeDocument/2006/relationships/hyperlink" Target="http://link.aps.org/abstract/PRL/v96/e041303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61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slideLayout" Target="../slideLayouts/slideLayout6.xml"/><Relationship Id="rId7" Type="http://schemas.openxmlformats.org/officeDocument/2006/relationships/oleObject" Target="../embeddings/oleObject65.bin"/><Relationship Id="rId2" Type="http://schemas.openxmlformats.org/officeDocument/2006/relationships/tags" Target="../tags/tag51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4.bin"/><Relationship Id="rId5" Type="http://schemas.openxmlformats.org/officeDocument/2006/relationships/oleObject" Target="../embeddings/oleObject63.bin"/><Relationship Id="rId4" Type="http://schemas.openxmlformats.org/officeDocument/2006/relationships/oleObject" Target="../embeddings/oleObject6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spires/find/wwwhepau/wwwscan?rawcmd=fin+%22Starkman,%20Glenn%22" TargetMode="External"/><Relationship Id="rId7" Type="http://schemas.openxmlformats.org/officeDocument/2006/relationships/hyperlink" Target="http://www.slac.stanford.edu/spires/find/wwwhepau/wwwscan?rawcmd=fin+%22Tseng,%20Jeff%22" TargetMode="External"/><Relationship Id="rId2" Type="http://schemas.openxmlformats.org/officeDocument/2006/relationships/hyperlink" Target="http://www.slac.stanford.edu/spires/find/wwwhepau/wwwscan?rawcmd=fin+%22Dai,%20De-Chang%2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lac.stanford.edu/spires/find/wwwhepau/wwwscan?rawcmd=fin+%22Rizvi,%20Eram%22" TargetMode="External"/><Relationship Id="rId5" Type="http://schemas.openxmlformats.org/officeDocument/2006/relationships/hyperlink" Target="http://www.slac.stanford.edu/spires/find/wwwhepau/wwwscan?rawcmd=fin+%22Issever,%20Cigdem%22" TargetMode="External"/><Relationship Id="rId4" Type="http://schemas.openxmlformats.org/officeDocument/2006/relationships/hyperlink" Target="http://www.slac.stanford.edu/spires/find/wwwhepau/wwwscan?rawcmd=fin+%22Stojkovic,%20Dejan%22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dejan\Desktop\BH_Extra\Escape_Velocities.wmv" TargetMode="Externa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hyperlink" Target="http://www.slac.stanford.edu/spires/find/wwwhepau/wwwscan?rawcmd=fin+%22Starkman,%20Glenn%22" TargetMode="External"/><Relationship Id="rId7" Type="http://schemas.openxmlformats.org/officeDocument/2006/relationships/hyperlink" Target="http://www.slac.stanford.edu/spires/find/wwwhepau/wwwscan?rawcmd=fin+%22Tseng,%20Jeff%22" TargetMode="External"/><Relationship Id="rId2" Type="http://schemas.openxmlformats.org/officeDocument/2006/relationships/hyperlink" Target="http://www.slac.stanford.edu/spires/find/wwwhepau/wwwscan?rawcmd=fin+%22Dai,%20De-Chang%22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lac.stanford.edu/spires/find/wwwhepau/wwwscan?rawcmd=fin+%22Rizvi,%20Eram%22" TargetMode="External"/><Relationship Id="rId5" Type="http://schemas.openxmlformats.org/officeDocument/2006/relationships/hyperlink" Target="http://www.slac.stanford.edu/spires/find/wwwhepau/wwwscan?rawcmd=fin+%22Issever,%20Cigdem%22" TargetMode="External"/><Relationship Id="rId4" Type="http://schemas.openxmlformats.org/officeDocument/2006/relationships/hyperlink" Target="http://www.slac.stanford.edu/spires/find/wwwhepau/wwwscan?rawcmd=fin+%22Stojkovic,%20Dejan%22" TargetMode="External"/><Relationship Id="rId9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wwwhepau/wwwscan?rawcmd=fin+%22Tseng,%20Jeff%22" TargetMode="External"/><Relationship Id="rId3" Type="http://schemas.openxmlformats.org/officeDocument/2006/relationships/hyperlink" Target="http://www.slac.stanford.edu/spires/find/wwwhepau/wwwscan?rawcmd=fin+%22Dai,%20De-Chang%22" TargetMode="External"/><Relationship Id="rId7" Type="http://schemas.openxmlformats.org/officeDocument/2006/relationships/hyperlink" Target="http://www.slac.stanford.edu/spires/find/wwwhepau/wwwscan?rawcmd=fin+%22Rizvi,%20Eram%22" TargetMode="External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lac.stanford.edu/spires/find/wwwhepau/wwwscan?rawcmd=fin+%22Issever,%20Cigdem%22" TargetMode="External"/><Relationship Id="rId5" Type="http://schemas.openxmlformats.org/officeDocument/2006/relationships/hyperlink" Target="http://www.slac.stanford.edu/spires/find/wwwhepau/wwwscan?rawcmd=fin+%22Stojkovic,%20Dejan%22" TargetMode="External"/><Relationship Id="rId4" Type="http://schemas.openxmlformats.org/officeDocument/2006/relationships/hyperlink" Target="http://www.slac.stanford.edu/spires/find/wwwhepau/wwwscan?rawcmd=fin+%22Starkman,%20Glenn%22" TargetMode="External"/><Relationship Id="rId9" Type="http://schemas.openxmlformats.org/officeDocument/2006/relationships/image" Target="../media/image14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wwwhepau/wwwscan?rawcmd=fin+%22Tseng,%20Jeff%22" TargetMode="External"/><Relationship Id="rId3" Type="http://schemas.openxmlformats.org/officeDocument/2006/relationships/hyperlink" Target="http://www.slac.stanford.edu/spires/find/wwwhepau/wwwscan?rawcmd=fin+%22Dai,%20De-Chang%22" TargetMode="External"/><Relationship Id="rId7" Type="http://schemas.openxmlformats.org/officeDocument/2006/relationships/hyperlink" Target="http://www.slac.stanford.edu/spires/find/wwwhepau/wwwscan?rawcmd=fin+%22Rizvi,%20Eram%22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6" Type="http://schemas.openxmlformats.org/officeDocument/2006/relationships/hyperlink" Target="http://www.slac.stanford.edu/spires/find/wwwhepau/wwwscan?rawcmd=fin+%22Issever,%20Cigdem%22" TargetMode="External"/><Relationship Id="rId5" Type="http://schemas.openxmlformats.org/officeDocument/2006/relationships/hyperlink" Target="http://www.slac.stanford.edu/spires/find/wwwhepau/wwwscan?rawcmd=fin+%22Stojkovic,%20Dejan%22" TargetMode="External"/><Relationship Id="rId4" Type="http://schemas.openxmlformats.org/officeDocument/2006/relationships/hyperlink" Target="http://www.slac.stanford.edu/spires/find/wwwhepau/wwwscan?rawcmd=fin+%22Starkman,%20Glenn%22" TargetMode="External"/><Relationship Id="rId9" Type="http://schemas.openxmlformats.org/officeDocument/2006/relationships/oleObject" Target="../embeddings/oleObject68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lac.stanford.edu/spires/find/wwwhepau/wwwscan?rawcmd=fin+%22Rizvi,%20Eram%22" TargetMode="External"/><Relationship Id="rId3" Type="http://schemas.openxmlformats.org/officeDocument/2006/relationships/image" Target="../media/image145.png"/><Relationship Id="rId7" Type="http://schemas.openxmlformats.org/officeDocument/2006/relationships/hyperlink" Target="http://www.slac.stanford.edu/spires/find/wwwhepau/wwwscan?rawcmd=fin+%22Issever,%20Cigdem%22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9.vml"/><Relationship Id="rId6" Type="http://schemas.openxmlformats.org/officeDocument/2006/relationships/hyperlink" Target="http://www.slac.stanford.edu/spires/find/wwwhepau/wwwscan?rawcmd=fin+%22Stojkovic,%20Dejan%22" TargetMode="External"/><Relationship Id="rId11" Type="http://schemas.openxmlformats.org/officeDocument/2006/relationships/oleObject" Target="../embeddings/oleObject69.bin"/><Relationship Id="rId5" Type="http://schemas.openxmlformats.org/officeDocument/2006/relationships/hyperlink" Target="http://www.slac.stanford.edu/spires/find/wwwhepau/wwwscan?rawcmd=fin+%22Starkman,%20Glenn%22" TargetMode="External"/><Relationship Id="rId10" Type="http://schemas.openxmlformats.org/officeDocument/2006/relationships/image" Target="../media/image146.png"/><Relationship Id="rId4" Type="http://schemas.openxmlformats.org/officeDocument/2006/relationships/hyperlink" Target="http://www.slac.stanford.edu/spires/find/wwwhepau/wwwscan?rawcmd=fin+%22Dai,%20De-Chang%22" TargetMode="External"/><Relationship Id="rId9" Type="http://schemas.openxmlformats.org/officeDocument/2006/relationships/hyperlink" Target="http://www.slac.stanford.edu/spires/find/wwwhepau/wwwscan?rawcmd=fin+%22Tseng,%20Jeff%22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jan\Desktop\BH_Extra\The%20CERN%20black%20hole.wm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4C83FC-F8A2-48EC-87D9-8DA7F9D0BAA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438400" y="1524000"/>
            <a:ext cx="4343400" cy="10668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Dejan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Stojkovic</a:t>
            </a:r>
            <a:endParaRPr 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algn="ctr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SUNY at Buffalo 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457200" y="457200"/>
            <a:ext cx="8188656" cy="822959"/>
          </a:xfrm>
          <a:prstGeom prst="round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Mini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u CERNU-u</a:t>
            </a: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33600" y="5719227"/>
            <a:ext cx="4343400" cy="80021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          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Fizicki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Fakultet</a:t>
            </a:r>
            <a:r>
              <a:rPr lang="en-US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, PMF NIS                      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                                </a:t>
            </a:r>
            <a:r>
              <a:rPr lang="en-US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1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Jun 26</a:t>
            </a:r>
            <a:r>
              <a:rPr lang="en-US" sz="1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, 2009</a:t>
            </a:r>
          </a:p>
          <a:p>
            <a:pPr eaLnBrk="0" hangingPunct="0">
              <a:defRPr/>
            </a:pPr>
            <a:r>
              <a:rPr lang="en-US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                                   </a:t>
            </a:r>
            <a:r>
              <a:rPr lang="en-US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  </a:t>
            </a:r>
            <a:r>
              <a:rPr lang="en-US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  </a:t>
            </a:r>
            <a:r>
              <a:rPr lang="en-US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Nis</a:t>
            </a:r>
            <a:endParaRPr lang="en-US" sz="1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charset="0"/>
              <a:cs typeface="+mn-cs"/>
            </a:endParaRPr>
          </a:p>
        </p:txBody>
      </p:sp>
      <p:pic>
        <p:nvPicPr>
          <p:cNvPr id="27665" name="Picture 17" descr="C:\Users\dejan\Desktop\Desktop_OLD\UBlog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6224954"/>
            <a:ext cx="2057400" cy="6330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</p:spPr>
      </p:pic>
      <p:pic>
        <p:nvPicPr>
          <p:cNvPr id="29" name="Picture 3" descr="C:\Users\dejan\Pictures\LH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362200"/>
            <a:ext cx="4694831" cy="318338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" name="Picture 1" descr="C:\Documents and Settings\qu1\My Documents\My Pictures\index-back-animatedstars.gif"/>
          <p:cNvPicPr>
            <a:picLocks noChangeAspect="1" noChangeArrowheads="1" noCrop="1"/>
          </p:cNvPicPr>
          <p:nvPr/>
        </p:nvPicPr>
        <p:blipFill>
          <a:blip r:embed="rId5">
            <a:lum bright="53000" contrast="94000"/>
          </a:blip>
          <a:srcRect/>
          <a:stretch>
            <a:fillRect/>
          </a:stretch>
        </p:blipFill>
        <p:spPr bwMode="auto">
          <a:xfrm>
            <a:off x="5370206" y="2590800"/>
            <a:ext cx="3773794" cy="2522237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266700" dir="2760000" sx="136000" sy="136000" algn="ctr">
              <a:srgbClr val="000000"/>
            </a:outerShdw>
            <a:softEdge rad="635000"/>
          </a:effectLst>
        </p:spPr>
      </p:pic>
      <p:pic>
        <p:nvPicPr>
          <p:cNvPr id="27658" name="Picture 1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25908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1" name="Picture 6" descr="http://www.buffalo.edu/tour/photos/ncampus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953000"/>
            <a:ext cx="2133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317500"/>
          </a:effectLst>
        </p:spPr>
      </p:pic>
      <p:pic>
        <p:nvPicPr>
          <p:cNvPr id="209922" name="Picture 2" descr="http://tbn3.google.com/images?q=tbn:3f0H99fuuxO39M:http://www.student.org.rs/pmfNis.jp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562599"/>
            <a:ext cx="1494692" cy="1295401"/>
          </a:xfrm>
          <a:prstGeom prst="rect">
            <a:avLst/>
          </a:prstGeom>
          <a:noFill/>
        </p:spPr>
      </p:pic>
      <p:pic>
        <p:nvPicPr>
          <p:cNvPr id="209924" name="Picture 4" descr="http://tbn1.google.com/images?q=tbn:Kr9dZV46AFcotM:http://www.phy.bg.ac.yu/upload_files/pamphlets_307.jpg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0" y="5943600"/>
            <a:ext cx="781050" cy="78105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609600" y="3505200"/>
            <a:ext cx="6096000" cy="1005840"/>
          </a:xfrm>
          <a:prstGeom prst="roundRect">
            <a:avLst>
              <a:gd name="adj" fmla="val 39045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52D651-D8C6-4FAC-A8CB-18B1E7C99CE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2055" name="Picture 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2895600"/>
            <a:ext cx="1828800" cy="2362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8974" name="Text Box 62"/>
          <p:cNvSpPr txBox="1">
            <a:spLocks noChangeArrowheads="1"/>
          </p:cNvSpPr>
          <p:nvPr/>
        </p:nvSpPr>
        <p:spPr bwMode="auto">
          <a:xfrm>
            <a:off x="304800" y="2667000"/>
            <a:ext cx="678583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Cestica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koja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se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krece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oko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masivnog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objekta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 </a:t>
            </a:r>
          </a:p>
        </p:txBody>
      </p:sp>
      <p:sp>
        <p:nvSpPr>
          <p:cNvPr id="38975" name="Text Box 63"/>
          <p:cNvSpPr txBox="1">
            <a:spLocks noChangeArrowheads="1"/>
          </p:cNvSpPr>
          <p:nvPr/>
        </p:nvSpPr>
        <p:spPr bwMode="auto">
          <a:xfrm>
            <a:off x="-990600" y="4876800"/>
            <a:ext cx="8001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lvl="4" eaLnBrk="0" hangingPunct="0">
              <a:buFontTx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Laplace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daje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Tamne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Zvezde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</a:p>
        </p:txBody>
      </p:sp>
      <p:graphicFrame>
        <p:nvGraphicFramePr>
          <p:cNvPr id="175106" name="Object 11"/>
          <p:cNvGraphicFramePr>
            <a:graphicFrameLocks noChangeAspect="1"/>
          </p:cNvGraphicFramePr>
          <p:nvPr/>
        </p:nvGraphicFramePr>
        <p:xfrm>
          <a:off x="1066800" y="3581400"/>
          <a:ext cx="2854325" cy="850900"/>
        </p:xfrm>
        <a:graphic>
          <a:graphicData uri="http://schemas.openxmlformats.org/presentationml/2006/ole">
            <p:oleObj spid="_x0000_s175106" name="Equation" r:id="rId6" imgW="1320480" imgH="393480" progId="Equation.3">
              <p:embed/>
            </p:oleObj>
          </a:graphicData>
        </a:graphic>
      </p:graphicFrame>
      <p:sp>
        <p:nvSpPr>
          <p:cNvPr id="11" name="Rounded Rectangle 10"/>
          <p:cNvSpPr/>
          <p:nvPr/>
        </p:nvSpPr>
        <p:spPr bwMode="auto">
          <a:xfrm>
            <a:off x="1447800" y="304800"/>
            <a:ext cx="6858000" cy="57888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Crne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rupe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u Newton-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ovoj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gravitaciji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1752600"/>
            <a:ext cx="6255239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Laplace, 18-ti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vek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Newton-ova </a:t>
            </a:r>
            <a:r>
              <a:rPr lang="en-US" sz="2400" b="1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mehanika</a:t>
            </a:r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graphicFrame>
        <p:nvGraphicFramePr>
          <p:cNvPr id="175107" name="Object 3"/>
          <p:cNvGraphicFramePr>
            <a:graphicFrameLocks noChangeAspect="1"/>
          </p:cNvGraphicFramePr>
          <p:nvPr/>
        </p:nvGraphicFramePr>
        <p:xfrm>
          <a:off x="4343400" y="3657600"/>
          <a:ext cx="2203450" cy="609600"/>
        </p:xfrm>
        <a:graphic>
          <a:graphicData uri="http://schemas.openxmlformats.org/presentationml/2006/ole">
            <p:oleObj spid="_x0000_s175107" name="Equation" r:id="rId7" imgW="939600" imgH="2538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9536" y="5715000"/>
            <a:ext cx="8948283" cy="707886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Crne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rupe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Newton-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ovoj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gravitaciji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Solidna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kompaktna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cija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kosmicka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brzina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brzine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svetlosti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Schwarzschil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6400" y="1879600"/>
            <a:ext cx="3352800" cy="4140200"/>
          </a:xfrm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410200" y="6110288"/>
            <a:ext cx="34788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Karl Schwarzschild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6200" y="6019800"/>
            <a:ext cx="31181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dirty="0">
                <a:latin typeface="Arial" pitchFamily="34" charset="0"/>
                <a:cs typeface="+mn-cs"/>
              </a:rPr>
              <a:t>  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Albert Einstein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457200"/>
            <a:ext cx="8343951" cy="12003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latin typeface="Arial" pitchFamily="34" charset="0"/>
                <a:cs typeface="+mn-cs"/>
              </a:rPr>
              <a:t>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1915: 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General Relativity,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Einstein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,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Teorija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Gravitacije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1916: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Schwarzschild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pronalazi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resenje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za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crne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rupe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41996" name="Picture 3" descr="ein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28600" y="2133600"/>
            <a:ext cx="5103813" cy="3890963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0EB74-AA40-4C09-A3C7-337DC4A6521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1447800" y="609600"/>
            <a:ext cx="62840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Schwarzschild –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ovo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resenje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, 1916:</a:t>
            </a:r>
          </a:p>
        </p:txBody>
      </p:sp>
      <p:sp>
        <p:nvSpPr>
          <p:cNvPr id="176135" name="Text Box 296"/>
          <p:cNvSpPr txBox="1">
            <a:spLocks noChangeArrowheads="1"/>
          </p:cNvSpPr>
          <p:nvPr/>
        </p:nvSpPr>
        <p:spPr bwMode="auto">
          <a:xfrm>
            <a:off x="822325" y="5827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3883025" y="3505200"/>
            <a:ext cx="4754828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Metrika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koordinatnu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singularnost</a:t>
            </a:r>
            <a:endParaRPr lang="en-US" sz="2000" b="1" dirty="0">
              <a:solidFill>
                <a:schemeClr val="tx2">
                  <a:lumMod val="2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3886200" y="4343400"/>
            <a:ext cx="4838184" cy="4001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Metrika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pravu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fizicku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singularnost</a:t>
            </a:r>
            <a:endParaRPr lang="en-US" sz="2000" b="1" dirty="0">
              <a:solidFill>
                <a:schemeClr val="tx2">
                  <a:lumMod val="25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1066800" y="3505200"/>
            <a:ext cx="1443024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 = R</a:t>
            </a:r>
            <a:r>
              <a:rPr lang="en-US" sz="2000" b="1" baseline="-250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sz="20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Striped Right Arrow 132"/>
          <p:cNvSpPr/>
          <p:nvPr/>
        </p:nvSpPr>
        <p:spPr bwMode="auto">
          <a:xfrm>
            <a:off x="2895600" y="3581400"/>
            <a:ext cx="762000" cy="274320"/>
          </a:xfrm>
          <a:prstGeom prst="stripedRightArrow">
            <a:avLst/>
          </a:prstGeom>
          <a:solidFill>
            <a:schemeClr val="accent4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76148" name="Rounded Rectangle 11"/>
          <p:cNvSpPr>
            <a:spLocks noChangeArrowheads="1"/>
          </p:cNvSpPr>
          <p:nvPr/>
        </p:nvSpPr>
        <p:spPr bwMode="auto">
          <a:xfrm>
            <a:off x="990600" y="1905000"/>
            <a:ext cx="7391400" cy="1066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76149" name="Rounded Rectangle 12"/>
          <p:cNvSpPr>
            <a:spLocks noChangeArrowheads="1"/>
          </p:cNvSpPr>
          <p:nvPr/>
        </p:nvSpPr>
        <p:spPr bwMode="auto">
          <a:xfrm>
            <a:off x="914400" y="1752600"/>
            <a:ext cx="7391400" cy="1447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4" name="Rounded Rectangle 13"/>
          <p:cNvSpPr/>
          <p:nvPr/>
        </p:nvSpPr>
        <p:spPr bwMode="auto">
          <a:xfrm>
            <a:off x="1066800" y="1676400"/>
            <a:ext cx="7086600" cy="1280160"/>
          </a:xfrm>
          <a:prstGeom prst="roundRect">
            <a:avLst>
              <a:gd name="adj" fmla="val 39045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76153" name="Rounded Rectangle 14"/>
          <p:cNvSpPr>
            <a:spLocks noChangeArrowheads="1"/>
          </p:cNvSpPr>
          <p:nvPr/>
        </p:nvSpPr>
        <p:spPr bwMode="auto">
          <a:xfrm>
            <a:off x="1143000" y="2057400"/>
            <a:ext cx="7391400" cy="1066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176130" name="Object 16"/>
          <p:cNvGraphicFramePr>
            <a:graphicFrameLocks noChangeAspect="1"/>
          </p:cNvGraphicFramePr>
          <p:nvPr/>
        </p:nvGraphicFramePr>
        <p:xfrm>
          <a:off x="1274763" y="1905000"/>
          <a:ext cx="6596062" cy="901700"/>
        </p:xfrm>
        <a:graphic>
          <a:graphicData uri="http://schemas.openxmlformats.org/presentationml/2006/ole">
            <p:oleObj spid="_x0000_s176130" name="Equation" r:id="rId5" imgW="3035160" imgH="444240" progId="Equation.3">
              <p:embed/>
            </p:oleObj>
          </a:graphicData>
        </a:graphic>
      </p:graphicFrame>
      <p:sp>
        <p:nvSpPr>
          <p:cNvPr id="16" name="Striped Right Arrow 15"/>
          <p:cNvSpPr/>
          <p:nvPr/>
        </p:nvSpPr>
        <p:spPr bwMode="auto">
          <a:xfrm>
            <a:off x="2895600" y="4419600"/>
            <a:ext cx="762000" cy="274320"/>
          </a:xfrm>
          <a:prstGeom prst="stripedRightArrow">
            <a:avLst/>
          </a:prstGeom>
          <a:solidFill>
            <a:schemeClr val="accent4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3000" y="4343400"/>
            <a:ext cx="1285929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</a:t>
            </a:r>
            <a:r>
              <a:rPr lang="en-US" sz="2000" b="1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R = 0</a:t>
            </a:r>
          </a:p>
        </p:txBody>
      </p:sp>
      <p:pic>
        <p:nvPicPr>
          <p:cNvPr id="18" name="Picture 2" descr="bh_structu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4836894"/>
            <a:ext cx="2438400" cy="185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5638800" y="4876800"/>
            <a:ext cx="35052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FF0000"/>
                </a:solidFill>
              </a:rPr>
              <a:t>Nije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solidna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povrsina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eaLnBrk="0" hangingPunct="0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r>
              <a:rPr lang="en-US" b="1" dirty="0" err="1">
                <a:solidFill>
                  <a:srgbClr val="FF0000"/>
                </a:solidFill>
              </a:rPr>
              <a:t>Sva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masa</a:t>
            </a:r>
            <a:r>
              <a:rPr lang="en-US" b="1" dirty="0">
                <a:solidFill>
                  <a:srgbClr val="FF0000"/>
                </a:solidFill>
              </a:rPr>
              <a:t> je </a:t>
            </a:r>
            <a:r>
              <a:rPr lang="en-US" b="1" dirty="0" err="1">
                <a:solidFill>
                  <a:srgbClr val="FF0000"/>
                </a:solidFill>
              </a:rPr>
              <a:t>skoncentrisana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</a:rPr>
              <a:t>u </a:t>
            </a:r>
            <a:r>
              <a:rPr lang="en-US" b="1" dirty="0" err="1">
                <a:solidFill>
                  <a:srgbClr val="FF0000"/>
                </a:solidFill>
              </a:rPr>
              <a:t>centru</a:t>
            </a:r>
            <a:endParaRPr lang="en-US" dirty="0">
              <a:solidFill>
                <a:srgbClr val="FF0000"/>
              </a:solidFill>
            </a:endParaRPr>
          </a:p>
          <a:p>
            <a:pPr eaLnBrk="0" hangingPunct="0">
              <a:defRPr/>
            </a:pPr>
            <a:endParaRPr lang="en-US" sz="1000" dirty="0"/>
          </a:p>
        </p:txBody>
      </p:sp>
      <p:sp>
        <p:nvSpPr>
          <p:cNvPr id="176164" name="Line 5"/>
          <p:cNvSpPr>
            <a:spLocks noChangeShapeType="1"/>
          </p:cNvSpPr>
          <p:nvPr/>
        </p:nvSpPr>
        <p:spPr bwMode="auto">
          <a:xfrm flipV="1">
            <a:off x="4343400" y="5410200"/>
            <a:ext cx="1371600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6165" name="Line 5"/>
          <p:cNvSpPr>
            <a:spLocks noChangeShapeType="1"/>
          </p:cNvSpPr>
          <p:nvPr/>
        </p:nvSpPr>
        <p:spPr bwMode="auto">
          <a:xfrm>
            <a:off x="3810000" y="5715000"/>
            <a:ext cx="1752600" cy="762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lg" len="lg"/>
          </a:ln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287738-7F70-4F1D-B04E-A21AE42AB9FC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914400"/>
            <a:ext cx="5105400" cy="5715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914400" y="381000"/>
            <a:ext cx="8035213" cy="46166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Prva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upotreba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termina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“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Crne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Rupe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” – Wheeler, 1967</a:t>
            </a:r>
          </a:p>
        </p:txBody>
      </p:sp>
      <p:cxnSp>
        <p:nvCxnSpPr>
          <p:cNvPr id="180230" name="Straight Arrow Connector 5"/>
          <p:cNvCxnSpPr>
            <a:cxnSpLocks noChangeShapeType="1"/>
          </p:cNvCxnSpPr>
          <p:nvPr/>
        </p:nvCxnSpPr>
        <p:spPr bwMode="auto">
          <a:xfrm rot="16200000" flipH="1">
            <a:off x="3543300" y="2171700"/>
            <a:ext cx="3048000" cy="22860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B1F963-4EA6-417A-83A8-598C55F6D58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28600" y="762000"/>
            <a:ext cx="6160661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</a:p>
          <a:p>
            <a:pPr eaLnBrk="0" hangingPunct="0">
              <a:defRPr/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Crne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rupe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formirane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u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kolapsu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zvezdane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materije</a:t>
            </a:r>
            <a:r>
              <a:rPr lang="en-US" sz="2400" b="1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0" hangingPunct="0">
              <a:defRPr/>
            </a:pPr>
            <a:endParaRPr lang="en-US" sz="2000" b="1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Krajnja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tacka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evolucije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zvezde</a:t>
            </a:r>
            <a:endParaRPr lang="en-US" sz="2000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Evoluiraju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dalje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spajanjem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sa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drugim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crnim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rupama</a:t>
            </a:r>
            <a:endParaRPr lang="en-US" sz="2000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akumulacijom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okolnog</a:t>
            </a: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materijala</a:t>
            </a:r>
            <a:endParaRPr lang="en-US" sz="2000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Masa</a:t>
            </a:r>
            <a:endParaRPr lang="en-US" sz="2000" dirty="0">
              <a:solidFill>
                <a:srgbClr val="000066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rgbClr val="000066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graphicFrame>
        <p:nvGraphicFramePr>
          <p:cNvPr id="172034" name="Object 13"/>
          <p:cNvGraphicFramePr>
            <a:graphicFrameLocks noChangeAspect="1"/>
          </p:cNvGraphicFramePr>
          <p:nvPr/>
        </p:nvGraphicFramePr>
        <p:xfrm>
          <a:off x="1828800" y="3581400"/>
          <a:ext cx="2587625" cy="622300"/>
        </p:xfrm>
        <a:graphic>
          <a:graphicData uri="http://schemas.openxmlformats.org/presentationml/2006/ole">
            <p:oleObj spid="_x0000_s172034" name="Equation" r:id="rId7" imgW="1002960" imgH="241200" progId="Equation.3">
              <p:embed/>
            </p:oleObj>
          </a:graphicData>
        </a:graphic>
      </p:graphicFrame>
      <p:sp>
        <p:nvSpPr>
          <p:cNvPr id="10" name="Rounded Rectangle 9"/>
          <p:cNvSpPr/>
          <p:nvPr/>
        </p:nvSpPr>
        <p:spPr bwMode="auto">
          <a:xfrm>
            <a:off x="2819400" y="457200"/>
            <a:ext cx="2590800" cy="57888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bh_collapse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38200" y="4343400"/>
            <a:ext cx="2857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ccretion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267200" y="4343400"/>
            <a:ext cx="274320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13A4EA-FC76-49B6-B7F8-A1499E4DD1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 bwMode="auto">
          <a:xfrm>
            <a:off x="1371600" y="685800"/>
            <a:ext cx="5647700" cy="51077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 </a:t>
            </a:r>
            <a:r>
              <a:rPr lang="en-US" sz="2400" dirty="0" err="1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Najmasivnija</a:t>
            </a:r>
            <a:r>
              <a:rPr lang="en-US" sz="2400" dirty="0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 </a:t>
            </a:r>
            <a:r>
              <a:rPr lang="en-US" sz="2400" dirty="0" err="1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crna</a:t>
            </a:r>
            <a:r>
              <a:rPr lang="en-US" sz="2400" dirty="0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 </a:t>
            </a:r>
            <a:r>
              <a:rPr lang="en-US" sz="2400" dirty="0" err="1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rupa</a:t>
            </a:r>
            <a:r>
              <a:rPr lang="en-US" sz="2400" dirty="0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 </a:t>
            </a:r>
            <a:r>
              <a:rPr lang="en-US" sz="2400" dirty="0" err="1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ikada</a:t>
            </a:r>
            <a:r>
              <a:rPr lang="en-US" sz="2400" dirty="0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 </a:t>
            </a:r>
            <a:r>
              <a:rPr lang="en-US" sz="2400" dirty="0" err="1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otkrivena</a:t>
            </a:r>
            <a:r>
              <a:rPr lang="en-US" sz="2400" dirty="0" smtClean="0">
                <a:solidFill>
                  <a:schemeClr val="accent5">
                    <a:lumMod val="10000"/>
                  </a:schemeClr>
                </a:solidFill>
                <a:cs typeface="+mn-cs"/>
              </a:rPr>
              <a:t>!</a:t>
            </a:r>
            <a:endParaRPr lang="en-US" sz="2400" dirty="0">
              <a:solidFill>
                <a:schemeClr val="accent5">
                  <a:lumMod val="10000"/>
                </a:schemeClr>
              </a:solidFill>
              <a:cs typeface="+mn-cs"/>
            </a:endParaRPr>
          </a:p>
        </p:txBody>
      </p:sp>
      <p:pic>
        <p:nvPicPr>
          <p:cNvPr id="59398" name="Picture 3" descr="C:\Users\dejan\Pictures\black_hole_oj287_cosmolog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524000"/>
            <a:ext cx="43053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9"/>
          <p:cNvSpPr/>
          <p:nvPr/>
        </p:nvSpPr>
        <p:spPr bwMode="auto">
          <a:xfrm>
            <a:off x="1600200" y="5334000"/>
            <a:ext cx="5715000" cy="1464231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cs typeface="+mn-cs"/>
              </a:rPr>
              <a:t>    </a:t>
            </a:r>
            <a:r>
              <a:rPr lang="en-US" sz="2000" dirty="0" err="1" smtClean="0">
                <a:cs typeface="+mn-cs"/>
              </a:rPr>
              <a:t>Sazvezdje</a:t>
            </a:r>
            <a:r>
              <a:rPr lang="en-US" sz="2000" dirty="0" smtClean="0">
                <a:cs typeface="+mn-cs"/>
              </a:rPr>
              <a:t>:           </a:t>
            </a:r>
            <a:r>
              <a:rPr lang="en-US" sz="2000" dirty="0">
                <a:cs typeface="+mn-cs"/>
              </a:rPr>
              <a:t>Cancer</a:t>
            </a:r>
          </a:p>
          <a:p>
            <a:pPr eaLnBrk="0" hangingPunct="0">
              <a:defRPr/>
            </a:pPr>
            <a:r>
              <a:rPr lang="en-US" sz="2000" dirty="0">
                <a:cs typeface="+mn-cs"/>
              </a:rPr>
              <a:t>    </a:t>
            </a:r>
            <a:r>
              <a:rPr lang="en-US" sz="2000" dirty="0" err="1" smtClean="0">
                <a:cs typeface="+mn-cs"/>
              </a:rPr>
              <a:t>Daljina</a:t>
            </a:r>
            <a:r>
              <a:rPr lang="en-US" sz="2000" dirty="0" smtClean="0">
                <a:cs typeface="+mn-cs"/>
              </a:rPr>
              <a:t> </a:t>
            </a:r>
            <a:r>
              <a:rPr lang="en-US" sz="2000" dirty="0" err="1" smtClean="0">
                <a:cs typeface="+mn-cs"/>
              </a:rPr>
              <a:t>od</a:t>
            </a:r>
            <a:r>
              <a:rPr lang="en-US" sz="2000" dirty="0" smtClean="0">
                <a:cs typeface="+mn-cs"/>
              </a:rPr>
              <a:t> </a:t>
            </a:r>
            <a:r>
              <a:rPr lang="en-US" sz="2000" dirty="0" err="1" smtClean="0">
                <a:cs typeface="+mn-cs"/>
              </a:rPr>
              <a:t>nas</a:t>
            </a:r>
            <a:r>
              <a:rPr lang="en-US" sz="2000" dirty="0" smtClean="0">
                <a:cs typeface="+mn-cs"/>
              </a:rPr>
              <a:t>:     </a:t>
            </a:r>
            <a:r>
              <a:rPr lang="en-US" sz="2000" dirty="0">
                <a:cs typeface="+mn-cs"/>
              </a:rPr>
              <a:t>3.5 </a:t>
            </a:r>
            <a:r>
              <a:rPr lang="en-US" sz="2000" dirty="0" err="1" smtClean="0">
                <a:cs typeface="+mn-cs"/>
              </a:rPr>
              <a:t>milijarde</a:t>
            </a:r>
            <a:r>
              <a:rPr lang="en-US" sz="2000" dirty="0" smtClean="0">
                <a:cs typeface="+mn-cs"/>
              </a:rPr>
              <a:t> </a:t>
            </a:r>
            <a:r>
              <a:rPr lang="en-US" sz="2000" dirty="0" err="1" smtClean="0">
                <a:cs typeface="+mn-cs"/>
              </a:rPr>
              <a:t>sv</a:t>
            </a:r>
            <a:r>
              <a:rPr lang="en-US" sz="2000" dirty="0" smtClean="0">
                <a:cs typeface="+mn-cs"/>
              </a:rPr>
              <a:t>. </a:t>
            </a:r>
            <a:r>
              <a:rPr lang="en-US" sz="2000" dirty="0" err="1" smtClean="0">
                <a:cs typeface="+mn-cs"/>
              </a:rPr>
              <a:t>godina</a:t>
            </a:r>
            <a:endParaRPr lang="en-US" sz="2000" dirty="0"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cs typeface="+mn-cs"/>
              </a:rPr>
              <a:t>    </a:t>
            </a:r>
            <a:r>
              <a:rPr lang="en-US" sz="2000" dirty="0" err="1" smtClean="0">
                <a:cs typeface="+mn-cs"/>
              </a:rPr>
              <a:t>Masa</a:t>
            </a:r>
            <a:r>
              <a:rPr lang="en-US" sz="2000" dirty="0" smtClean="0">
                <a:cs typeface="+mn-cs"/>
              </a:rPr>
              <a:t>:                   17 </a:t>
            </a:r>
            <a:r>
              <a:rPr lang="en-US" sz="2000" dirty="0" err="1" smtClean="0">
                <a:cs typeface="+mn-cs"/>
              </a:rPr>
              <a:t>milijardi</a:t>
            </a:r>
            <a:r>
              <a:rPr lang="en-US" sz="2000" dirty="0" smtClean="0">
                <a:cs typeface="+mn-cs"/>
              </a:rPr>
              <a:t> </a:t>
            </a:r>
            <a:r>
              <a:rPr lang="en-US" sz="2000" dirty="0" err="1" smtClean="0">
                <a:cs typeface="+mn-cs"/>
              </a:rPr>
              <a:t>suncevih</a:t>
            </a:r>
            <a:r>
              <a:rPr lang="en-US" sz="2000" dirty="0" smtClean="0">
                <a:cs typeface="+mn-cs"/>
              </a:rPr>
              <a:t> </a:t>
            </a:r>
            <a:r>
              <a:rPr lang="en-US" sz="2000" dirty="0" err="1" smtClean="0">
                <a:cs typeface="+mn-cs"/>
              </a:rPr>
              <a:t>masa</a:t>
            </a:r>
            <a:endParaRPr lang="en-US" sz="2000" dirty="0"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cs typeface="+mn-cs"/>
              </a:rPr>
              <a:t>                 </a:t>
            </a:r>
            <a:endParaRPr lang="en-US" sz="2400" dirty="0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5101AA-434D-425D-8AA8-B93965CD661F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609600" y="1752600"/>
            <a:ext cx="6324600" cy="23698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primordijalne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crne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rani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univerzum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velike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fluktuacije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u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gustini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energije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masa</a:t>
            </a:r>
            <a:r>
              <a:rPr lang="en-US" sz="2000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73058" name="Object 14"/>
          <p:cNvGraphicFramePr>
            <a:graphicFrameLocks noChangeAspect="1"/>
          </p:cNvGraphicFramePr>
          <p:nvPr/>
        </p:nvGraphicFramePr>
        <p:xfrm>
          <a:off x="2438400" y="2971800"/>
          <a:ext cx="1905000" cy="590550"/>
        </p:xfrm>
        <a:graphic>
          <a:graphicData uri="http://schemas.openxmlformats.org/presentationml/2006/ole">
            <p:oleObj spid="_x0000_s173058" name="Equation" r:id="rId5" imgW="736560" imgH="228600" progId="Equation.3">
              <p:embed/>
            </p:oleObj>
          </a:graphicData>
        </a:graphic>
      </p:graphicFrame>
      <p:sp>
        <p:nvSpPr>
          <p:cNvPr id="10" name="Rounded Rectangle 9"/>
          <p:cNvSpPr/>
          <p:nvPr/>
        </p:nvSpPr>
        <p:spPr bwMode="auto">
          <a:xfrm>
            <a:off x="2209800" y="304800"/>
            <a:ext cx="2819400" cy="57888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8245" name="Picture 5" descr="http://www.dkimages.com/discover/previews/785/5971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8200" y="3886200"/>
            <a:ext cx="3187808" cy="218539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8247" name="Picture 7" descr="http://a52.g.akamaitech.net/f/52/827/1d/www.space.com/images/strange_spc_blackhole_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3886200"/>
            <a:ext cx="3266661" cy="228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Right Arrow 7"/>
          <p:cNvSpPr/>
          <p:nvPr/>
        </p:nvSpPr>
        <p:spPr bwMode="auto">
          <a:xfrm>
            <a:off x="4191000" y="4648200"/>
            <a:ext cx="704088" cy="733663"/>
          </a:xfrm>
          <a:prstGeom prst="right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graphicFrame>
        <p:nvGraphicFramePr>
          <p:cNvPr id="173059" name="Object 3"/>
          <p:cNvGraphicFramePr>
            <a:graphicFrameLocks noChangeAspect="1"/>
          </p:cNvGraphicFramePr>
          <p:nvPr/>
        </p:nvGraphicFramePr>
        <p:xfrm>
          <a:off x="6629400" y="2667000"/>
          <a:ext cx="1676400" cy="963613"/>
        </p:xfrm>
        <a:graphic>
          <a:graphicData uri="http://schemas.openxmlformats.org/presentationml/2006/ole">
            <p:oleObj spid="_x0000_s173059" name="Equation" r:id="rId8" imgW="838080" imgH="4824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6FA1D1-2515-4977-8518-D05E9A8D20D5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9425" name="Text Box 33"/>
          <p:cNvSpPr txBox="1">
            <a:spLocks noChangeArrowheads="1"/>
          </p:cNvSpPr>
          <p:nvPr/>
        </p:nvSpPr>
        <p:spPr bwMode="auto">
          <a:xfrm>
            <a:off x="914400" y="1371600"/>
            <a:ext cx="6629400" cy="24314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Crne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rupe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formirane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u </a:t>
            </a:r>
            <a:r>
              <a:rPr lang="en-US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laboratoriji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Sudari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cestica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trans-Planck-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ijevskim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energijama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eaLnBrk="0" hangingPunct="0"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Potreban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akcelerator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veliki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kao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ceo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univerzum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Masa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nekoliko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</a:t>
            </a:r>
            <a:r>
              <a:rPr lang="en-US" sz="2000" b="1" baseline="-2500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Pl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590800" y="457200"/>
            <a:ext cx="2895600" cy="57888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Crne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rupe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III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9270" name="Picture 6" descr="http://wpcontent.answers.com/wikipedia/commons/thumb/4/41/First_Gold_Beam-Beam_Collision_Events_at_RHIC_at_100_100_GeV_c_per_beam_recorded_by_STAR.jpg/400px-First_Gold_Beam-Beam_Collision_Events_at_RHIC_at_100_100_GeV_c_per_beam_recorded_by_ST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572000"/>
            <a:ext cx="2514600" cy="194252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" name="Picture 3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3886200"/>
            <a:ext cx="541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9271" name="Picture 7" descr="C:\Users\dejan\Pictures\LH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6800" y="4572000"/>
            <a:ext cx="2247900" cy="199813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2" descr="http://scienceblogs.com/startswithabang/upload/2009/05/the_lhc_black_holes_and_you/AV117MicroBlackHol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4876800"/>
            <a:ext cx="1865824" cy="1446485"/>
          </a:xfrm>
          <a:prstGeom prst="rect">
            <a:avLst/>
          </a:prstGeom>
          <a:noFill/>
          <a:effectLst>
            <a:softEdge rad="63500"/>
          </a:effectLst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228600" y="4800599"/>
            <a:ext cx="5029200" cy="1737360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81000" y="152400"/>
            <a:ext cx="8382000" cy="2971800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7685E6-FFE4-4DF0-9890-94AA1A681E5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381000" y="257175"/>
            <a:ext cx="8001000" cy="2278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Ekstra</a:t>
            </a:r>
            <a:r>
              <a:rPr lang="en-US" sz="28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Dimenzije</a:t>
            </a:r>
            <a:endParaRPr lang="en-US" sz="28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defRPr/>
            </a:pPr>
            <a:endParaRPr lang="en-US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Nas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svet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je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manifestno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(3+1)-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dimenzionalni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vecim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rastojanjima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>
                <a:glow rad="101600">
                  <a:schemeClr val="bg2">
                    <a:lumMod val="20000"/>
                    <a:lumOff val="80000"/>
                    <a:alpha val="6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Kaluza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(1921)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Klein (1926)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uvode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petu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dimenziju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da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bi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ujedinili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gravitaciju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sa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elektromagnetizmom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000" dirty="0"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46" name="Picture 6" descr="Kaluz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743200"/>
            <a:ext cx="1371600" cy="152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1447" name="Picture 7" descr="Kle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2743200"/>
            <a:ext cx="1447800" cy="15240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304800" y="4800600"/>
            <a:ext cx="423064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Peta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dimenzija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 je u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obliku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2">
                      <a:lumMod val="40000"/>
                      <a:lumOff val="60000"/>
                      <a:alpha val="60000"/>
                    </a:schemeClr>
                  </a:glow>
                </a:effectLst>
              </a:rPr>
              <a:t>kruga</a:t>
            </a:r>
            <a:endParaRPr lang="en-US" sz="2000" b="1" dirty="0">
              <a:solidFill>
                <a:schemeClr val="tx2">
                  <a:lumMod val="10000"/>
                </a:schemeClr>
              </a:solidFill>
              <a:effectLst>
                <a:glow rad="101600">
                  <a:schemeClr val="bg2">
                    <a:lumMod val="40000"/>
                    <a:lumOff val="60000"/>
                    <a:alpha val="60000"/>
                  </a:schemeClr>
                </a:glow>
              </a:effectLst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381000" y="5334000"/>
            <a:ext cx="360226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Radijus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kruga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je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vrlo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mali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: </a:t>
            </a:r>
          </a:p>
        </p:txBody>
      </p:sp>
      <p:sp>
        <p:nvSpPr>
          <p:cNvPr id="61481" name="Text Box 41"/>
          <p:cNvSpPr txBox="1">
            <a:spLocks noChangeArrowheads="1"/>
          </p:cNvSpPr>
          <p:nvPr/>
        </p:nvSpPr>
        <p:spPr bwMode="auto">
          <a:xfrm>
            <a:off x="914400" y="4267200"/>
            <a:ext cx="882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Kaluza</a:t>
            </a:r>
            <a:endParaRPr lang="en-US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82" name="Text Box 42"/>
          <p:cNvSpPr txBox="1">
            <a:spLocks noChangeArrowheads="1"/>
          </p:cNvSpPr>
          <p:nvPr/>
        </p:nvSpPr>
        <p:spPr bwMode="auto">
          <a:xfrm>
            <a:off x="2819400" y="4267200"/>
            <a:ext cx="7778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Klein</a:t>
            </a:r>
          </a:p>
        </p:txBody>
      </p:sp>
      <p:pic>
        <p:nvPicPr>
          <p:cNvPr id="182274" name="Picture 2" descr="Rope used as washing lin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4191000"/>
            <a:ext cx="3048000" cy="21505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82277" name="Object 15"/>
          <p:cNvGraphicFramePr>
            <a:graphicFrameLocks noChangeAspect="1"/>
          </p:cNvGraphicFramePr>
          <p:nvPr/>
        </p:nvGraphicFramePr>
        <p:xfrm>
          <a:off x="1277938" y="5943600"/>
          <a:ext cx="2090737" cy="452438"/>
        </p:xfrm>
        <a:graphic>
          <a:graphicData uri="http://schemas.openxmlformats.org/presentationml/2006/ole">
            <p:oleObj spid="_x0000_s182277" name="Equation" r:id="rId7" imgW="1117440" imgH="2412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auto">
          <a:xfrm>
            <a:off x="152400" y="228600"/>
            <a:ext cx="8869680" cy="6126480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165C23-21F8-4706-92EE-3A915325676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346325" y="10271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228600" y="381000"/>
            <a:ext cx="9188450" cy="61247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</a:t>
            </a:r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Vise </a:t>
            </a:r>
            <a:r>
              <a:rPr lang="en-US" sz="2400" b="1" i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dimenzionalni</a:t>
            </a:r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2400" b="1" i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objekti</a:t>
            </a:r>
            <a:r>
              <a:rPr lang="en-US" sz="2400" b="1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  <a:reflection blurRad="6350" stA="55000" endA="300" endPos="45500" dir="5400000" sy="-100000" algn="bl" rotWithShape="0"/>
                </a:effectLst>
              </a:rPr>
              <a:t>?</a:t>
            </a:r>
          </a:p>
          <a:p>
            <a:pPr>
              <a:defRPr/>
            </a:pPr>
            <a:endParaRPr lang="en-US" sz="2400" i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>
              <a:defRPr/>
            </a:pPr>
            <a:endParaRPr lang="en-US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bi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ujedinili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sve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interakcije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potrebno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nam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je vise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5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dimenzija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>
              <a:buFontTx/>
              <a:buChar char="•"/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KK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modeli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→ 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najmanje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11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dimenzija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Teorija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Struna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charset="0"/>
              </a:rPr>
              <a:t>→  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ili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11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dimenzija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Interesantni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vise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dimenzionalni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objekti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mogu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postoje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</a:p>
          <a:p>
            <a:pPr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vise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dimenzionalne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crne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rupe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topoloski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defekti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strune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membrane…)</a:t>
            </a: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Na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rastojanjima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od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efekti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kvantne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gravitacije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vrlo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vazni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defRPr/>
            </a:pP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Problem: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kvantna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gravitacija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jos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nije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formulisana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charset="0"/>
            </a:endParaRPr>
          </a:p>
          <a:p>
            <a:pPr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  <a:reflection blurRad="6350" stA="55000" endA="300" endPos="45500" dir="5400000" sy="-100000" algn="bl" rotWithShape="0"/>
                </a:effectLst>
              </a:rPr>
              <a:t>                     </a:t>
            </a:r>
            <a:endParaRPr lang="en-US" sz="24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81250" name="Picture 2" descr="http://tbn0.google.com/images?q=tbn:CwEgLj_6qYa8UM:http://www.columbia.edu/cu/record/23/18/11c.gi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2133600"/>
            <a:ext cx="2130879" cy="13768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81251" name="Object 15"/>
          <p:cNvGraphicFramePr>
            <a:graphicFrameLocks noChangeAspect="1"/>
          </p:cNvGraphicFramePr>
          <p:nvPr/>
        </p:nvGraphicFramePr>
        <p:xfrm>
          <a:off x="2819400" y="4572000"/>
          <a:ext cx="1344613" cy="376238"/>
        </p:xfrm>
        <a:graphic>
          <a:graphicData uri="http://schemas.openxmlformats.org/presentationml/2006/ole">
            <p:oleObj spid="_x0000_s181251" name="Equation" r:id="rId6" imgW="863280" imgH="241200" progId="Equation.3">
              <p:embed/>
            </p:oleObj>
          </a:graphicData>
        </a:graphic>
      </p:graphicFrame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5334000"/>
            <a:ext cx="754062" cy="6969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685800" y="990600"/>
            <a:ext cx="8138615" cy="5476164"/>
          </a:xfrm>
          <a:prstGeom prst="roundRect">
            <a:avLst/>
          </a:pr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pPr algn="ctr" eaLnBrk="0" hangingPunct="0">
              <a:defRPr/>
            </a:pPr>
            <a:endParaRPr lang="en-US" sz="36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447800" y="3886200"/>
            <a:ext cx="6705600" cy="59453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Brane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world models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→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velike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ekstra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dimenzije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143000" y="1295400"/>
            <a:ext cx="7315200" cy="2209800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en-US" b="1">
              <a:latin typeface="Arial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9200" y="1371600"/>
            <a:ext cx="72390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rupe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su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najinteresantnija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i</a:t>
            </a:r>
            <a:r>
              <a:rPr lang="en-US" sz="2400" dirty="0">
                <a:latin typeface="Arial" charset="0"/>
                <a:cs typeface="+mn-cs"/>
              </a:rPr>
              <a:t>  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+mn-cs"/>
              </a:rPr>
              <a:t>  </a:t>
            </a:r>
            <a:r>
              <a:rPr lang="en-US" sz="2400" dirty="0" err="1">
                <a:latin typeface="Arial" charset="0"/>
                <a:cs typeface="+mn-cs"/>
              </a:rPr>
              <a:t>najintrigantnija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resenja</a:t>
            </a:r>
            <a:r>
              <a:rPr lang="en-US" sz="2400" dirty="0">
                <a:latin typeface="Arial" charset="0"/>
                <a:cs typeface="+mn-cs"/>
              </a:rPr>
              <a:t> Einstein-</a:t>
            </a:r>
            <a:r>
              <a:rPr lang="en-US" sz="2400" dirty="0" err="1">
                <a:latin typeface="Arial" charset="0"/>
                <a:cs typeface="+mn-cs"/>
              </a:rPr>
              <a:t>ovih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jednacina</a:t>
            </a:r>
            <a:endParaRPr lang="en-US" sz="2400" dirty="0">
              <a:latin typeface="Arial" charset="0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400" dirty="0">
              <a:latin typeface="Arial" charset="0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Ekstra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dimenzije</a:t>
            </a:r>
            <a:r>
              <a:rPr lang="en-US" sz="24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izgleda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da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su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neophodne</a:t>
            </a:r>
            <a:r>
              <a:rPr lang="en-US" sz="2400" dirty="0">
                <a:latin typeface="Arial" charset="0"/>
                <a:cs typeface="+mn-cs"/>
              </a:rPr>
              <a:t> u  </a:t>
            </a:r>
          </a:p>
          <a:p>
            <a:pPr>
              <a:defRPr/>
            </a:pPr>
            <a:r>
              <a:rPr lang="en-US" sz="2400" dirty="0">
                <a:latin typeface="Arial" charset="0"/>
                <a:cs typeface="+mn-cs"/>
              </a:rPr>
              <a:t>  </a:t>
            </a:r>
            <a:r>
              <a:rPr lang="en-US" sz="2400" dirty="0" err="1">
                <a:latin typeface="Arial" charset="0"/>
                <a:cs typeface="+mn-cs"/>
              </a:rPr>
              <a:t>konacnoj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teoriji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fizike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viskih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energija</a:t>
            </a:r>
            <a:r>
              <a:rPr lang="en-US" sz="2400" dirty="0">
                <a:latin typeface="Arial" charset="0"/>
                <a:cs typeface="+mn-cs"/>
              </a:rPr>
              <a:t> (</a:t>
            </a:r>
            <a:r>
              <a:rPr lang="en-US" sz="2400" dirty="0" err="1">
                <a:latin typeface="Arial" charset="0"/>
                <a:cs typeface="+mn-cs"/>
              </a:rPr>
              <a:t>unifikacija</a:t>
            </a:r>
            <a:r>
              <a:rPr lang="en-US" sz="2400" dirty="0">
                <a:latin typeface="Arial" charset="0"/>
                <a:cs typeface="+mn-cs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143000" y="4724400"/>
            <a:ext cx="7391400" cy="609600"/>
          </a:xfrm>
          <a:prstGeom prst="round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Vise-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dimenzionalne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kao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klasicna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resenja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endParaRPr lang="en-US" sz="2400" b="1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43200" y="5715000"/>
            <a:ext cx="4102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akcleratorima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!</a:t>
            </a: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1676400" y="0"/>
            <a:ext cx="58674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0000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317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en-US" dirty="0"/>
          </a:p>
        </p:txBody>
      </p:sp>
      <p:sp>
        <p:nvSpPr>
          <p:cNvPr id="17426" name="TextBox 10"/>
          <p:cNvSpPr txBox="1">
            <a:spLocks noChangeArrowheads="1"/>
          </p:cNvSpPr>
          <p:nvPr/>
        </p:nvSpPr>
        <p:spPr bwMode="auto">
          <a:xfrm>
            <a:off x="3429000" y="228600"/>
            <a:ext cx="2416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Motivacija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F8103-6E6C-44E2-A8AF-6A535EEDA427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0" y="609600"/>
            <a:ext cx="8839200" cy="6217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Problem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hierarhije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energetskih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skala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Planck-ova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skala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solidFill>
                <a:schemeClr val="tx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Electroweak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skala</a:t>
            </a:r>
            <a:endParaRPr lang="en-US" sz="2000" b="1" spc="50" dirty="0">
              <a:ln w="11430"/>
              <a:solidFill>
                <a:schemeClr val="tx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"Grand Desert"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izmedju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skala</a:t>
            </a: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                          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slaba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gravitacija</a:t>
            </a: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Gravitacija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je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daleko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najslabija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interakcija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u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prirodi</a:t>
            </a: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protone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gravitacija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je 10</a:t>
            </a:r>
            <a:r>
              <a:rPr lang="en-US" sz="2000" b="1" spc="50" baseline="3000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36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puta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slabija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nego</a:t>
            </a:r>
            <a:r>
              <a:rPr lang="en-US" sz="20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elektromagnetizam</a:t>
            </a: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7697" name="Picture 1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1524000"/>
            <a:ext cx="3524250" cy="281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79201" name="Object 15"/>
          <p:cNvGraphicFramePr>
            <a:graphicFrameLocks noChangeAspect="1"/>
          </p:cNvGraphicFramePr>
          <p:nvPr/>
        </p:nvGraphicFramePr>
        <p:xfrm>
          <a:off x="1828800" y="5791200"/>
          <a:ext cx="1692275" cy="806450"/>
        </p:xfrm>
        <a:graphic>
          <a:graphicData uri="http://schemas.openxmlformats.org/presentationml/2006/ole">
            <p:oleObj spid="_x0000_s179201" name="Equation" r:id="rId5" imgW="825480" imgH="393480" progId="Equation.3">
              <p:embed/>
            </p:oleObj>
          </a:graphicData>
        </a:graphic>
      </p:graphicFrame>
      <p:graphicFrame>
        <p:nvGraphicFramePr>
          <p:cNvPr id="179202" name="Object 2"/>
          <p:cNvGraphicFramePr>
            <a:graphicFrameLocks noChangeAspect="1"/>
          </p:cNvGraphicFramePr>
          <p:nvPr/>
        </p:nvGraphicFramePr>
        <p:xfrm>
          <a:off x="4191000" y="5791200"/>
          <a:ext cx="1719263" cy="806450"/>
        </p:xfrm>
        <a:graphic>
          <a:graphicData uri="http://schemas.openxmlformats.org/presentationml/2006/ole">
            <p:oleObj spid="_x0000_s179202" name="Equation" r:id="rId6" imgW="838080" imgH="393480" progId="Equation.3">
              <p:embed/>
            </p:oleObj>
          </a:graphicData>
        </a:graphic>
      </p:graphicFrame>
      <p:graphicFrame>
        <p:nvGraphicFramePr>
          <p:cNvPr id="179203" name="Object 3"/>
          <p:cNvGraphicFramePr>
            <a:graphicFrameLocks noChangeAspect="1"/>
          </p:cNvGraphicFramePr>
          <p:nvPr/>
        </p:nvGraphicFramePr>
        <p:xfrm>
          <a:off x="304800" y="3581400"/>
          <a:ext cx="1447800" cy="712788"/>
        </p:xfrm>
        <a:graphic>
          <a:graphicData uri="http://schemas.openxmlformats.org/presentationml/2006/ole">
            <p:oleObj spid="_x0000_s179203" name="Equation" r:id="rId7" imgW="927000" imgH="457200" progId="Equation.3">
              <p:embed/>
            </p:oleObj>
          </a:graphicData>
        </a:graphic>
      </p:graphicFrame>
      <p:graphicFrame>
        <p:nvGraphicFramePr>
          <p:cNvPr id="179204" name="Object 4"/>
          <p:cNvGraphicFramePr>
            <a:graphicFrameLocks noChangeAspect="1"/>
          </p:cNvGraphicFramePr>
          <p:nvPr/>
        </p:nvGraphicFramePr>
        <p:xfrm>
          <a:off x="2667000" y="1447800"/>
          <a:ext cx="2005013" cy="495300"/>
        </p:xfrm>
        <a:graphic>
          <a:graphicData uri="http://schemas.openxmlformats.org/presentationml/2006/ole">
            <p:oleObj spid="_x0000_s179204" name="Equation" r:id="rId8" imgW="977760" imgH="241200" progId="Equation.3">
              <p:embed/>
            </p:oleObj>
          </a:graphicData>
        </a:graphic>
      </p:graphicFrame>
      <p:graphicFrame>
        <p:nvGraphicFramePr>
          <p:cNvPr id="179205" name="Object 5"/>
          <p:cNvGraphicFramePr>
            <a:graphicFrameLocks noChangeAspect="1"/>
          </p:cNvGraphicFramePr>
          <p:nvPr/>
        </p:nvGraphicFramePr>
        <p:xfrm>
          <a:off x="2743200" y="2133600"/>
          <a:ext cx="2109788" cy="468313"/>
        </p:xfrm>
        <a:graphic>
          <a:graphicData uri="http://schemas.openxmlformats.org/presentationml/2006/ole">
            <p:oleObj spid="_x0000_s179205" name="Equation" r:id="rId9" imgW="1028520" imgH="2286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 bwMode="auto">
          <a:xfrm>
            <a:off x="1143000" y="304800"/>
            <a:ext cx="6248400" cy="408623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6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4DE190-BF13-4EC1-A74A-D5F1409B51B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304800"/>
            <a:ext cx="8991600" cy="61863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</a:t>
            </a:r>
            <a:r>
              <a:rPr lang="en-US" sz="2400" dirty="0" err="1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Potreba</a:t>
            </a:r>
            <a:r>
              <a:rPr lang="en-US" sz="240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40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fizikom</a:t>
            </a:r>
            <a:r>
              <a:rPr lang="en-US" sz="240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iza</a:t>
            </a:r>
            <a:r>
              <a:rPr lang="en-US" sz="240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Standardnog</a:t>
            </a:r>
            <a:r>
              <a:rPr lang="en-US" sz="2400" dirty="0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Modela</a:t>
            </a:r>
            <a:endParaRPr lang="en-US" sz="2400" dirty="0"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Validnost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 SM je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verovartno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ogranicena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energijama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do 1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TeV</a:t>
            </a: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Radijativne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korekcije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Higgs-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ove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mase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:</a:t>
            </a: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Ako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je SM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validan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do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M</a:t>
            </a:r>
            <a:r>
              <a:rPr lang="en-US" sz="2000" b="1" baseline="-250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Pl</a:t>
            </a:r>
            <a:r>
              <a:rPr lang="en-US" sz="2000" b="1" baseline="-25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,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t.j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.  </a:t>
            </a:r>
            <a:r>
              <a:rPr lang="el-GR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Λ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l-GR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≈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M</a:t>
            </a:r>
            <a:r>
              <a:rPr lang="en-US" sz="2000" b="1" baseline="-2500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Pl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onda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vrlo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znacajni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 fine-tuning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mora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postoji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 (1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prema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10</a:t>
            </a:r>
            <a:r>
              <a:rPr lang="en-US" sz="2000" b="1" baseline="300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17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eaLnBrk="0" hangingPunct="0">
              <a:defRPr/>
            </a:pP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Nova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fizika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iza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SM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mora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postoji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ne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mnogo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iznad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TeV</a:t>
            </a:r>
            <a:r>
              <a:rPr lang="en-US" sz="2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+mn-cs"/>
              </a:rPr>
              <a:t>skale</a:t>
            </a:r>
            <a:endParaRPr lang="en-US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B0F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Supersimetrija</a:t>
            </a:r>
            <a:r>
              <a:rPr lang="en-US" sz="2400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sz="2000" i="1" dirty="0">
              <a:solidFill>
                <a:srgbClr val="0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Jaka</a:t>
            </a:r>
            <a:r>
              <a:rPr lang="en-US" sz="2400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TeV</a:t>
            </a:r>
            <a:r>
              <a:rPr lang="en-US" sz="2400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scale) </a:t>
            </a:r>
            <a:r>
              <a:rPr lang="en-US" sz="2400" i="1" dirty="0" err="1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kvantna</a:t>
            </a:r>
            <a:r>
              <a:rPr lang="en-US" sz="2400" i="1" dirty="0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gravitacija</a:t>
            </a:r>
            <a:endParaRPr lang="en-US" sz="2000" dirty="0">
              <a:solidFill>
                <a:srgbClr val="0000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78960" name="Picture 1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514600"/>
            <a:ext cx="3352800" cy="758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57200" y="2514600"/>
          <a:ext cx="3625850" cy="701675"/>
        </p:xfrm>
        <a:graphic>
          <a:graphicData uri="http://schemas.openxmlformats.org/presentationml/2006/ole">
            <p:oleObj spid="_x0000_s4099" name="Equation" r:id="rId5" imgW="2158920" imgH="41904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BA29AA-8C67-491E-B255-DB34A2219D7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375830" y="1066800"/>
            <a:ext cx="876817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Arkani-Hamed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Dimopoulos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and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Dvali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Phys. </a:t>
            </a:r>
            <a:r>
              <a:rPr lang="en-US" sz="16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Lett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. B 429, 263 (1998)</a:t>
            </a:r>
          </a:p>
          <a:p>
            <a:pPr eaLnBrk="0" hangingPunct="0">
              <a:defRPr/>
            </a:pP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Antoniadis,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Arkani-Hamed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Dimopoulos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and </a:t>
            </a:r>
            <a:r>
              <a:rPr lang="en-US" sz="1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Dvali</a:t>
            </a:r>
            <a:r>
              <a:rPr lang="en-US" sz="1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Phys. </a:t>
            </a:r>
            <a:r>
              <a:rPr lang="en-US" sz="1600" b="1" i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Lett</a:t>
            </a:r>
            <a:r>
              <a:rPr lang="en-US" sz="1600" b="1" i="1" dirty="0">
                <a:solidFill>
                  <a:srgbClr val="0000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. B 436,257 (1998)</a:t>
            </a: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286000"/>
            <a:ext cx="3352799" cy="12716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Rounded Rectangle 4"/>
          <p:cNvSpPr/>
          <p:nvPr/>
        </p:nvSpPr>
        <p:spPr bwMode="auto">
          <a:xfrm>
            <a:off x="2514600" y="381000"/>
            <a:ext cx="455295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Jaka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gravitacija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 ADD model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52400" y="2438400"/>
            <a:ext cx="5029200" cy="2057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Prostor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kome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zivimo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se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sastoji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od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3+n space-like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dimenzija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(bulk)  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n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ekstra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dimenzija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je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kompaktifikovano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radijusom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R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81000" y="5105400"/>
            <a:ext cx="8001000" cy="1295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Samo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gravitoni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mogu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propagiraju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svim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dimenzijama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Cestice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SM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lokalizovane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3-dim 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potprostoru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(</a:t>
            </a:r>
            <a:r>
              <a:rPr lang="en-US" sz="2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brane</a:t>
            </a:r>
            <a:r>
              <a:rPr lang="en-US" sz="2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</p:txBody>
      </p:sp>
      <p:pic>
        <p:nvPicPr>
          <p:cNvPr id="8" name="Picture 1" descr="C:\Users\dejan\Pictures\oneextras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810000"/>
            <a:ext cx="3246129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5F8F5F-E728-4BE9-AE5E-8337C52512D7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28600" y="457200"/>
            <a:ext cx="85344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U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ovom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modelu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: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28600" y="1447800"/>
            <a:ext cx="8763000" cy="12192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Gravitacija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je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jaka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kao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electroweak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interakcija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Ali je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gravitaciona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sila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razredjena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prisustvom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ekstra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dimenzija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57200" y="5562600"/>
            <a:ext cx="8382000" cy="53340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defRPr/>
            </a:pP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Slaba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gravitacija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je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samo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iluzija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posmatraca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lokalizovanog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brane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”</a:t>
            </a:r>
            <a:endParaRPr lang="en-US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23554" name="Picture 2" descr="Gravity in Extra Dimens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743200"/>
            <a:ext cx="3505200" cy="2758606"/>
          </a:xfrm>
          <a:prstGeom prst="rect">
            <a:avLst/>
          </a:prstGeom>
          <a:noFill/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ounded Rectangle 223"/>
          <p:cNvSpPr/>
          <p:nvPr/>
        </p:nvSpPr>
        <p:spPr bwMode="auto">
          <a:xfrm>
            <a:off x="1981200" y="228600"/>
            <a:ext cx="5029200" cy="578882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 bwMode="auto">
          <a:xfrm>
            <a:off x="228600" y="5181600"/>
            <a:ext cx="8305800" cy="164592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Arial" charset="0"/>
              <a:cs typeface="+mn-cs"/>
            </a:endParaRPr>
          </a:p>
        </p:txBody>
      </p:sp>
      <p:sp>
        <p:nvSpPr>
          <p:cNvPr id="2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1215E-1B43-46BE-9C6B-6265F3E935A2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57200" y="5334000"/>
            <a:ext cx="7983404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Velike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"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ekstra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dimenzije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</a:t>
            </a:r>
          </a:p>
          <a:p>
            <a:pPr>
              <a:defRPr/>
            </a:pP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Mozemo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koristimo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KLASICNA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resenja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Einstein-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ovih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jednacina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za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opis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vise-dim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crnih</a:t>
            </a:r>
            <a:r>
              <a:rPr lang="en-US" sz="2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2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rupa</a:t>
            </a:r>
            <a:endParaRPr lang="en-US" sz="2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3048000" y="304800"/>
            <a:ext cx="295305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Redovi</a:t>
            </a:r>
            <a:r>
              <a:rPr lang="en-US" sz="2400" b="1" cap="all" dirty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</a:t>
            </a:r>
            <a:r>
              <a:rPr lang="en-US" sz="2400" b="1" cap="all" dirty="0" err="1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velicine</a:t>
            </a:r>
            <a:endParaRPr lang="en-US" sz="24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3929" name="Text Box 201"/>
          <p:cNvSpPr txBox="1">
            <a:spLocks noChangeArrowheads="1"/>
          </p:cNvSpPr>
          <p:nvPr/>
        </p:nvSpPr>
        <p:spPr bwMode="auto">
          <a:xfrm>
            <a:off x="609600" y="990600"/>
            <a:ext cx="1905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7" name="Rectangle 5"/>
          <p:cNvSpPr>
            <a:spLocks noChangeArrowheads="1"/>
          </p:cNvSpPr>
          <p:nvPr/>
        </p:nvSpPr>
        <p:spPr bwMode="auto">
          <a:xfrm>
            <a:off x="457200" y="914400"/>
            <a:ext cx="8839200" cy="5262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Zapremina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obuhvacena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ekstra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dimenzijama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</a:t>
            </a: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solidFill>
                <a:schemeClr val="tx2">
                  <a:lumMod val="1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Jacina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2000" b="1" spc="50" dirty="0" err="1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gravitacije</a:t>
            </a:r>
            <a:r>
              <a:rPr lang="en-US" sz="2000" b="1" spc="50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</a:t>
            </a: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Resenje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problema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hierarhije</a:t>
            </a:r>
            <a:r>
              <a:rPr 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FontTx/>
              <a:buChar char="•"/>
              <a:defRPr/>
            </a:pPr>
            <a:endParaRPr lang="en-US" sz="2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defRPr/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206849" name="Object 1"/>
          <p:cNvGraphicFramePr>
            <a:graphicFrameLocks noChangeAspect="1"/>
          </p:cNvGraphicFramePr>
          <p:nvPr/>
        </p:nvGraphicFramePr>
        <p:xfrm>
          <a:off x="6477000" y="1143000"/>
          <a:ext cx="1300163" cy="493713"/>
        </p:xfrm>
        <a:graphic>
          <a:graphicData uri="http://schemas.openxmlformats.org/presentationml/2006/ole">
            <p:oleObj spid="_x0000_s206849" name="Equation" r:id="rId4" imgW="634680" imgH="241200" progId="Equation.3">
              <p:embed/>
            </p:oleObj>
          </a:graphicData>
        </a:graphic>
      </p:graphicFrame>
      <p:graphicFrame>
        <p:nvGraphicFramePr>
          <p:cNvPr id="206850" name="Object 2"/>
          <p:cNvGraphicFramePr>
            <a:graphicFrameLocks noChangeAspect="1"/>
          </p:cNvGraphicFramePr>
          <p:nvPr/>
        </p:nvGraphicFramePr>
        <p:xfrm>
          <a:off x="990600" y="2971800"/>
          <a:ext cx="3733800" cy="2070100"/>
        </p:xfrm>
        <a:graphic>
          <a:graphicData uri="http://schemas.openxmlformats.org/presentationml/2006/ole">
            <p:oleObj spid="_x0000_s206850" name="Equation" r:id="rId5" imgW="2158920" imgH="1193760" progId="Equation.3">
              <p:embed/>
            </p:oleObj>
          </a:graphicData>
        </a:graphic>
      </p:graphicFrame>
      <p:graphicFrame>
        <p:nvGraphicFramePr>
          <p:cNvPr id="206851" name="Object 3"/>
          <p:cNvGraphicFramePr>
            <a:graphicFrameLocks noChangeAspect="1"/>
          </p:cNvGraphicFramePr>
          <p:nvPr/>
        </p:nvGraphicFramePr>
        <p:xfrm>
          <a:off x="3429000" y="1600200"/>
          <a:ext cx="2390775" cy="788988"/>
        </p:xfrm>
        <a:graphic>
          <a:graphicData uri="http://schemas.openxmlformats.org/presentationml/2006/ole">
            <p:oleObj spid="_x0000_s206851" name="Equation" r:id="rId6" imgW="1384200" imgH="457200" progId="Equation.3">
              <p:embed/>
            </p:oleObj>
          </a:graphicData>
        </a:graphic>
      </p:graphicFrame>
      <p:graphicFrame>
        <p:nvGraphicFramePr>
          <p:cNvPr id="206852" name="Object 4"/>
          <p:cNvGraphicFramePr>
            <a:graphicFrameLocks noChangeAspect="1"/>
          </p:cNvGraphicFramePr>
          <p:nvPr/>
        </p:nvGraphicFramePr>
        <p:xfrm>
          <a:off x="4495800" y="2362200"/>
          <a:ext cx="1352550" cy="441325"/>
        </p:xfrm>
        <a:graphic>
          <a:graphicData uri="http://schemas.openxmlformats.org/presentationml/2006/ole">
            <p:oleObj spid="_x0000_s206852" name="Equation" r:id="rId7" imgW="660240" imgH="215640" progId="Equation.3">
              <p:embed/>
            </p:oleObj>
          </a:graphicData>
        </a:graphic>
      </p:graphicFrame>
      <p:graphicFrame>
        <p:nvGraphicFramePr>
          <p:cNvPr id="206853" name="Object 5"/>
          <p:cNvGraphicFramePr>
            <a:graphicFrameLocks noChangeAspect="1"/>
          </p:cNvGraphicFramePr>
          <p:nvPr/>
        </p:nvGraphicFramePr>
        <p:xfrm>
          <a:off x="4267200" y="5334000"/>
          <a:ext cx="2913063" cy="415925"/>
        </p:xfrm>
        <a:graphic>
          <a:graphicData uri="http://schemas.openxmlformats.org/presentationml/2006/ole">
            <p:oleObj spid="_x0000_s206853" name="Equation" r:id="rId8" imgW="1422360" imgH="20304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10D61A-C492-4FA2-94AA-E84F8FC4EA0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685800" y="533400"/>
            <a:ext cx="7543800" cy="214526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Ako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je </a:t>
            </a:r>
          </a:p>
          <a:p>
            <a:pPr eaLnBrk="0" hangingPunct="0">
              <a:defRPr/>
            </a:pPr>
            <a:endParaRPr lang="en-US" sz="2400" dirty="0"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dirty="0" err="1">
                <a:latin typeface="Arial" charset="0"/>
                <a:cs typeface="+mn-cs"/>
              </a:rPr>
              <a:t>Mozemo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govoriti</a:t>
            </a:r>
            <a:r>
              <a:rPr lang="en-US" sz="2400" dirty="0">
                <a:latin typeface="Arial" charset="0"/>
                <a:cs typeface="+mn-cs"/>
              </a:rPr>
              <a:t> o ne-</a:t>
            </a:r>
            <a:r>
              <a:rPr lang="en-US" sz="2400" dirty="0" err="1">
                <a:latin typeface="Arial" charset="0"/>
                <a:cs typeface="+mn-cs"/>
              </a:rPr>
              <a:t>perturbativnim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efektima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kvantne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gravitacije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na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energijama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dostupnim</a:t>
            </a:r>
            <a:r>
              <a:rPr lang="en-US" sz="2400" dirty="0">
                <a:latin typeface="Arial" charset="0"/>
                <a:cs typeface="+mn-cs"/>
              </a:rPr>
              <a:t> u   </a:t>
            </a:r>
            <a:r>
              <a:rPr lang="en-US" sz="2400" dirty="0" err="1">
                <a:latin typeface="Arial" charset="0"/>
                <a:cs typeface="+mn-cs"/>
              </a:rPr>
              <a:t>akceleratorima</a:t>
            </a:r>
            <a:r>
              <a:rPr lang="en-US" sz="2400" dirty="0">
                <a:latin typeface="Arial" charset="0"/>
                <a:cs typeface="+mn-cs"/>
              </a:rPr>
              <a:t>:             Mini </a:t>
            </a:r>
            <a:r>
              <a:rPr lang="en-US" sz="2400" dirty="0" err="1">
                <a:latin typeface="Arial" charset="0"/>
                <a:cs typeface="+mn-cs"/>
              </a:rPr>
              <a:t>Crne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Rupe</a:t>
            </a:r>
            <a:endParaRPr lang="en-US" sz="2400" dirty="0">
              <a:latin typeface="Arial" charset="0"/>
              <a:cs typeface="+mn-cs"/>
            </a:endParaRPr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2133600" y="609600"/>
          <a:ext cx="2971800" cy="503238"/>
        </p:xfrm>
        <a:graphic>
          <a:graphicData uri="http://schemas.openxmlformats.org/presentationml/2006/ole">
            <p:oleObj spid="_x0000_s89091" name="Equation" r:id="rId5" imgW="1346040" imgH="228600" progId="Equation.3">
              <p:embed/>
            </p:oleObj>
          </a:graphicData>
        </a:graphic>
      </p:graphicFrame>
      <p:pic>
        <p:nvPicPr>
          <p:cNvPr id="11" name="bh_production_LHC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590800" y="3276600"/>
            <a:ext cx="3759200" cy="2819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ight Arrow 6"/>
          <p:cNvSpPr/>
          <p:nvPr/>
        </p:nvSpPr>
        <p:spPr bwMode="auto">
          <a:xfrm>
            <a:off x="3352800" y="2209800"/>
            <a:ext cx="609600" cy="27432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F2A93D-B608-4272-A201-B85EEE462AF8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912938" y="1477963"/>
            <a:ext cx="458787" cy="92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371600" y="3886200"/>
            <a:ext cx="5181600" cy="1739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. </a:t>
            </a:r>
          </a:p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7032" name="Text Box 23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2600" y="762000"/>
            <a:ext cx="5486400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+mn-cs"/>
            </a:endParaRPr>
          </a:p>
          <a:p>
            <a:pPr eaLnBrk="0" hangingPunct="0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+mn-cs"/>
            </a:endParaRPr>
          </a:p>
          <a:p>
            <a:pPr eaLnBrk="0" hangingPunct="0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+mn-cs"/>
            </a:endParaRPr>
          </a:p>
          <a:p>
            <a:pPr eaLnBrk="0" hangingPunct="0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+mn-cs"/>
            </a:endParaRPr>
          </a:p>
          <a:p>
            <a:pPr eaLnBrk="0" hangingPunct="0">
              <a:defRPr/>
            </a:pPr>
            <a:r>
              <a:rPr 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cs typeface="+mn-cs"/>
              </a:rPr>
              <a:t>  </a:t>
            </a:r>
          </a:p>
          <a:p>
            <a:pPr eaLnBrk="0" hangingPunct="0">
              <a:defRPr/>
            </a:pPr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cs typeface="+mn-cs"/>
            </a:endParaRPr>
          </a:p>
        </p:txBody>
      </p:sp>
      <p:sp>
        <p:nvSpPr>
          <p:cNvPr id="77034" name="Text Box 234"/>
          <p:cNvSpPr txBox="1">
            <a:spLocks noChangeArrowheads="1"/>
          </p:cNvSpPr>
          <p:nvPr/>
        </p:nvSpPr>
        <p:spPr bwMode="auto">
          <a:xfrm>
            <a:off x="381000" y="1270000"/>
            <a:ext cx="555312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Akcelerator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(Large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Hadron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Collider):</a:t>
            </a:r>
          </a:p>
        </p:txBody>
      </p:sp>
      <p:sp>
        <p:nvSpPr>
          <p:cNvPr id="77042" name="Text Box 242"/>
          <p:cNvSpPr txBox="1">
            <a:spLocks noChangeArrowheads="1"/>
          </p:cNvSpPr>
          <p:nvPr/>
        </p:nvSpPr>
        <p:spPr bwMode="auto">
          <a:xfrm>
            <a:off x="381000" y="1828800"/>
            <a:ext cx="5044971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Sudar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dve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energijom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CM  E</a:t>
            </a:r>
            <a:r>
              <a:rPr lang="en-US" sz="2000" b="1" baseline="-25000" dirty="0"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CM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7049" name="Text Box 249"/>
          <p:cNvSpPr txBox="1">
            <a:spLocks noChangeArrowheads="1"/>
          </p:cNvSpPr>
          <p:nvPr/>
        </p:nvSpPr>
        <p:spPr bwMode="auto">
          <a:xfrm>
            <a:off x="381000" y="3581400"/>
            <a:ext cx="6566221" cy="6771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Ako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je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impakt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parametar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b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manji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od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2R</a:t>
            </a:r>
            <a:r>
              <a:rPr lang="en-US" sz="2000" b="1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datu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E</a:t>
            </a:r>
            <a:r>
              <a:rPr lang="en-US" sz="2000" b="1" baseline="-25000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CM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65548" name="Picture 3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590800"/>
            <a:ext cx="5410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5549" name="Picture 3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4419600"/>
            <a:ext cx="3135313" cy="142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5553" name="Picture 445" descr="ilc_tunnel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762000"/>
            <a:ext cx="22510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2" name="Rounded Rectangle 71"/>
          <p:cNvSpPr/>
          <p:nvPr/>
        </p:nvSpPr>
        <p:spPr bwMode="auto">
          <a:xfrm>
            <a:off x="1524000" y="304800"/>
            <a:ext cx="4886593" cy="578882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akceleratorima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1066800" y="6096000"/>
            <a:ext cx="7010400" cy="510778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Crna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masom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M ~ E</a:t>
            </a:r>
            <a:r>
              <a:rPr lang="en-US" sz="2400" b="1" baseline="-25000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CM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je </a:t>
            </a:r>
            <a:r>
              <a:rPr lang="en-US" sz="2400" b="1" dirty="0" err="1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formirana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!</a:t>
            </a:r>
            <a:endParaRPr lang="en-US" sz="2400" dirty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pic>
        <p:nvPicPr>
          <p:cNvPr id="27653" name="Picture 5" descr="http://noc.tesyd.teimes.gr/noc3/noc3_eng/Under-Construction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39000" y="914400"/>
            <a:ext cx="914400" cy="9144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" name="Rounded Rectangle 16"/>
          <p:cNvSpPr/>
          <p:nvPr/>
        </p:nvSpPr>
        <p:spPr bwMode="auto">
          <a:xfrm>
            <a:off x="5867400" y="4419600"/>
            <a:ext cx="3060984" cy="408623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Trans-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Planckian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energies 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ED5A4D-181E-4AA6-9DAC-4C5F61C23F1C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0" y="0"/>
            <a:ext cx="9144000" cy="8710077"/>
          </a:xfrm>
          <a:prstGeom prst="rect">
            <a:avLst/>
          </a:prstGeom>
          <a:gradFill>
            <a:gsLst>
              <a:gs pos="15000">
                <a:srgbClr val="0000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Totalni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“black hole production cross section”  u pp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sudarima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je: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Suma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ide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po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svim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partonima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protonu</a:t>
            </a: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  je proton-proton  E</a:t>
            </a:r>
            <a:r>
              <a:rPr lang="en-US" sz="2000" baseline="-25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CM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 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su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parton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distribution functions”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  je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deo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totalnog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impulsa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koji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nosi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parton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” 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                 “transfer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impulsa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”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                                je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minimalna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energija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na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kojoj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je formula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primenjljiva</a:t>
            </a: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685800" y="914400"/>
          <a:ext cx="7513638" cy="1185863"/>
        </p:xfrm>
        <a:graphic>
          <a:graphicData uri="http://schemas.openxmlformats.org/presentationml/2006/ole">
            <p:oleObj spid="_x0000_s143363" name="Equation" r:id="rId4" imgW="2920680" imgH="495000" progId="Equation.3">
              <p:embed/>
            </p:oleObj>
          </a:graphicData>
        </a:graphic>
      </p:graphicFrame>
      <p:graphicFrame>
        <p:nvGraphicFramePr>
          <p:cNvPr id="143364" name="Object 4"/>
          <p:cNvGraphicFramePr>
            <a:graphicFrameLocks noChangeAspect="1"/>
          </p:cNvGraphicFramePr>
          <p:nvPr/>
        </p:nvGraphicFramePr>
        <p:xfrm>
          <a:off x="3276600" y="2743200"/>
          <a:ext cx="1458913" cy="606425"/>
        </p:xfrm>
        <a:graphic>
          <a:graphicData uri="http://schemas.openxmlformats.org/presentationml/2006/ole">
            <p:oleObj spid="_x0000_s143364" name="Equation" r:id="rId5" imgW="609480" imgH="253800" progId="Equation.3">
              <p:embed/>
            </p:oleObj>
          </a:graphicData>
        </a:graphic>
      </p:graphicFrame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244475" y="5334000"/>
          <a:ext cx="1795463" cy="666750"/>
        </p:xfrm>
        <a:graphic>
          <a:graphicData uri="http://schemas.openxmlformats.org/presentationml/2006/ole">
            <p:oleObj spid="_x0000_s143365" name="Equation" r:id="rId6" imgW="749160" imgH="279360" progId="Equation.3">
              <p:embed/>
            </p:oleObj>
          </a:graphicData>
        </a:graphic>
      </p:graphicFrame>
      <p:graphicFrame>
        <p:nvGraphicFramePr>
          <p:cNvPr id="143366" name="Object 6"/>
          <p:cNvGraphicFramePr>
            <a:graphicFrameLocks noChangeAspect="1"/>
          </p:cNvGraphicFramePr>
          <p:nvPr/>
        </p:nvGraphicFramePr>
        <p:xfrm>
          <a:off x="381000" y="4191000"/>
          <a:ext cx="365125" cy="546100"/>
        </p:xfrm>
        <a:graphic>
          <a:graphicData uri="http://schemas.openxmlformats.org/presentationml/2006/ole">
            <p:oleObj spid="_x0000_s143366" name="Equation" r:id="rId7" imgW="152280" imgH="228600" progId="Equation.3">
              <p:embed/>
            </p:oleObj>
          </a:graphicData>
        </a:graphic>
      </p:graphicFrame>
      <p:graphicFrame>
        <p:nvGraphicFramePr>
          <p:cNvPr id="143368" name="Object 8"/>
          <p:cNvGraphicFramePr>
            <a:graphicFrameLocks noChangeAspect="1"/>
          </p:cNvGraphicFramePr>
          <p:nvPr/>
        </p:nvGraphicFramePr>
        <p:xfrm>
          <a:off x="381000" y="4800600"/>
          <a:ext cx="363538" cy="546100"/>
        </p:xfrm>
        <a:graphic>
          <a:graphicData uri="http://schemas.openxmlformats.org/presentationml/2006/ole">
            <p:oleObj spid="_x0000_s143368" name="Equation" r:id="rId8" imgW="152280" imgH="228600" progId="Equation.3">
              <p:embed/>
            </p:oleObj>
          </a:graphicData>
        </a:graphic>
      </p:graphicFrame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381000" y="6096000"/>
          <a:ext cx="2438400" cy="496888"/>
        </p:xfrm>
        <a:graphic>
          <a:graphicData uri="http://schemas.openxmlformats.org/presentationml/2006/ole">
            <p:oleObj spid="_x0000_s143369" name="Equation" r:id="rId9" imgW="1244520" imgH="253800" progId="Equation.3">
              <p:embed/>
            </p:oleObj>
          </a:graphicData>
        </a:graphic>
      </p:graphicFrame>
      <p:graphicFrame>
        <p:nvGraphicFramePr>
          <p:cNvPr id="143370" name="Object 6"/>
          <p:cNvGraphicFramePr>
            <a:graphicFrameLocks noChangeAspect="1"/>
          </p:cNvGraphicFramePr>
          <p:nvPr/>
        </p:nvGraphicFramePr>
        <p:xfrm>
          <a:off x="304800" y="3581400"/>
          <a:ext cx="544513" cy="539750"/>
        </p:xfrm>
        <a:graphic>
          <a:graphicData uri="http://schemas.openxmlformats.org/presentationml/2006/ole">
            <p:oleObj spid="_x0000_s143370" name="Equation" r:id="rId10" imgW="228600" imgH="2286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1295400" y="3733800"/>
            <a:ext cx="5791200" cy="64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6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BD1C6F-DA4A-4401-A506-CF25CA694458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447800" y="304800"/>
            <a:ext cx="6024563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Large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Hadron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Collider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→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CERN (2008)</a:t>
            </a:r>
          </a:p>
          <a:p>
            <a:pPr eaLnBrk="0" hangingPunct="0">
              <a:defRPr/>
            </a:pP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80934" name="Text Box 38"/>
          <p:cNvSpPr txBox="1">
            <a:spLocks noChangeArrowheads="1"/>
          </p:cNvSpPr>
          <p:nvPr/>
        </p:nvSpPr>
        <p:spPr bwMode="auto">
          <a:xfrm>
            <a:off x="2514600" y="4419600"/>
            <a:ext cx="38459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charset="0"/>
                <a:cs typeface="+mn-cs"/>
              </a:rPr>
              <a:t>Prve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cs typeface="+mn-cs"/>
              </a:rPr>
              <a:t>numericke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charset="0"/>
                <a:cs typeface="+mn-cs"/>
              </a:rPr>
              <a:t>procene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cs typeface="+mn-cs"/>
              </a:rPr>
              <a:t>:</a:t>
            </a:r>
          </a:p>
        </p:txBody>
      </p:sp>
      <p:sp>
        <p:nvSpPr>
          <p:cNvPr id="80967" name="Text Box 71"/>
          <p:cNvSpPr txBox="1">
            <a:spLocks noChangeArrowheads="1"/>
          </p:cNvSpPr>
          <p:nvPr/>
        </p:nvSpPr>
        <p:spPr bwMode="auto">
          <a:xfrm>
            <a:off x="2743200" y="5943600"/>
            <a:ext cx="485100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LHC – “black hole factory”!</a:t>
            </a:r>
          </a:p>
        </p:txBody>
      </p:sp>
      <p:pic>
        <p:nvPicPr>
          <p:cNvPr id="66569" name="Picture 72" descr="971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066800"/>
            <a:ext cx="35814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6" name="Rounded Rectangle 65"/>
          <p:cNvSpPr/>
          <p:nvPr/>
        </p:nvSpPr>
        <p:spPr bwMode="auto">
          <a:xfrm>
            <a:off x="914400" y="5029200"/>
            <a:ext cx="7010400" cy="57888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10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7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crnih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rupa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godisnje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ako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je M</a:t>
            </a:r>
            <a:r>
              <a:rPr lang="en-US" sz="2800" b="1" baseline="-4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=1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TeV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67" name="Bevel 66"/>
          <p:cNvSpPr/>
          <p:nvPr/>
        </p:nvSpPr>
        <p:spPr bwMode="auto">
          <a:xfrm>
            <a:off x="2514600" y="2743200"/>
            <a:ext cx="3662789" cy="695265"/>
          </a:xfrm>
          <a:prstGeom prst="bevel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LHC:   E</a:t>
            </a:r>
            <a:r>
              <a:rPr lang="en-US" sz="28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=14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TeV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pic>
        <p:nvPicPr>
          <p:cNvPr id="68" name="Picture 6" descr="C:\Documents and Settings\quasar1\Desktop\Stari_Deskto_80GB\SciencePictures\Smiley%20Face%20-%201024x76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5867400"/>
            <a:ext cx="7016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819400" y="3687763"/>
          <a:ext cx="2286000" cy="642937"/>
        </p:xfrm>
        <a:graphic>
          <a:graphicData uri="http://schemas.openxmlformats.org/presentationml/2006/ole">
            <p:oleObj spid="_x0000_s2050" name="Equation" r:id="rId7" imgW="812520" imgH="228600" progId="Equation.3">
              <p:embed/>
            </p:oleObj>
          </a:graphicData>
        </a:graphic>
      </p:graphicFrame>
      <p:pic>
        <p:nvPicPr>
          <p:cNvPr id="2051" name="Picture 3" descr="C:\Users\dejan\Pictures\59717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1066800"/>
            <a:ext cx="2334196" cy="1600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3" descr="Under Construction"/>
          <p:cNvPicPr>
            <a:picLocks noChangeAspect="1" noChangeArrowheads="1"/>
          </p:cNvPicPr>
          <p:nvPr/>
        </p:nvPicPr>
        <p:blipFill>
          <a:blip r:embed="rId9" cstate="print">
            <a:lum bright="-17000" contrast="2000"/>
          </a:blip>
          <a:srcRect/>
          <a:stretch>
            <a:fillRect/>
          </a:stretch>
        </p:blipFill>
        <p:spPr bwMode="auto">
          <a:xfrm>
            <a:off x="228600" y="1219200"/>
            <a:ext cx="1752600" cy="13144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3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000000"/>
            </a:outerShdw>
            <a:softEdge rad="127000"/>
          </a:effectLst>
        </p:spPr>
      </p:pic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066800"/>
            <a:ext cx="6694488" cy="534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Rectangle 4"/>
          <p:cNvSpPr/>
          <p:nvPr/>
        </p:nvSpPr>
        <p:spPr>
          <a:xfrm>
            <a:off x="1143000" y="228600"/>
            <a:ext cx="676499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Hawking (1974):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rne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rupe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zrace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!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en-US" sz="3200" dirty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Grp="1" noChangeAspect="1" noChangeArrowheads="1"/>
          </p:cNvPicPr>
          <p:nvPr>
            <p:ph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6858000"/>
          </a:xfr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3978275" y="3687763"/>
            <a:ext cx="4144963" cy="731837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6" name="Rounded Rectangle 5"/>
          <p:cNvSpPr/>
          <p:nvPr/>
        </p:nvSpPr>
        <p:spPr bwMode="auto">
          <a:xfrm>
            <a:off x="3657600" y="1280161"/>
            <a:ext cx="5243512" cy="5212080"/>
          </a:xfrm>
          <a:prstGeom prst="roundRect">
            <a:avLst/>
          </a:prstGeom>
          <a:solidFill>
            <a:schemeClr val="accent5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733800" y="1600200"/>
            <a:ext cx="5105400" cy="339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0" hangingPunct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2800" b="1" dirty="0">
                <a:ln w="11430"/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"/>
                <a:cs typeface="+mn-cs"/>
              </a:rPr>
              <a:t> 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Vise-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dimenzionalne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</a:t>
            </a:r>
          </a:p>
          <a:p>
            <a:pPr eaLnBrk="0" hangingPunct="0"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teorija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fenomenologija</a:t>
            </a:r>
            <a:endParaRPr lang="en-US" sz="2000" b="1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en-US" sz="2000" b="1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en-US" sz="20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Problem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hierarhije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energetskih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skala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Potreba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ekstra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dimenzijama</a:t>
            </a:r>
            <a:endParaRPr lang="en-US" sz="2000" b="1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Vise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dimenzionalna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resenja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Karakteristicna</a:t>
            </a:r>
            <a:r>
              <a:rPr lang="en-US" sz="2000" b="1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Hawking-ova </a:t>
            </a:r>
            <a:r>
              <a:rPr lang="en-US" sz="2000" b="1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radijacija</a:t>
            </a:r>
            <a:endParaRPr lang="en-US" sz="2000" b="1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buFont typeface="Courier New" pitchFamily="49" charset="0"/>
              <a:buChar char="o"/>
              <a:defRPr/>
            </a:pPr>
            <a:endParaRPr lang="en-US" sz="2000" b="1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defRPr/>
            </a:pPr>
            <a:endParaRPr lang="en-US" sz="20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) 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akceleratorima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 LHC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ii)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kosmicki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zraci</a:t>
            </a:r>
            <a:r>
              <a:rPr lang="en-US" sz="2000" b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 Auger?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 b="1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Times"/>
              <a:cs typeface="+mn-cs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5143500" y="0"/>
            <a:ext cx="2247900" cy="914400"/>
          </a:xfrm>
          <a:prstGeom prst="horizontalScroll">
            <a:avLst>
              <a:gd name="adj" fmla="val 12500"/>
            </a:avLst>
          </a:prstGeom>
          <a:solidFill>
            <a:schemeClr val="accent5">
              <a:lumMod val="5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prstShdw prst="shdw11">
              <a:srgbClr val="808080">
                <a:alpha val="50000"/>
              </a:srgbClr>
            </a:prstShdw>
          </a:effectLst>
        </p:spPr>
        <p:txBody>
          <a:bodyPr/>
          <a:lstStyle/>
          <a:p>
            <a:pPr eaLnBrk="0" hangingPunct="0"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Outline</a:t>
            </a:r>
            <a:endParaRPr lang="en-US" sz="4000" dirty="0">
              <a:solidFill>
                <a:srgbClr val="FFFF00"/>
              </a:solidFill>
              <a:latin typeface="Arial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0" y="5334000"/>
            <a:ext cx="4648200" cy="5334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rPr>
              <a:t>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rPr>
              <a:t>Black Max: simulator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/>
                <a:cs typeface="+mn-cs"/>
              </a:rPr>
              <a:t>dogadjaja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62A454-D0B5-4B9C-BC28-AC28A7EE5D6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 bwMode="auto">
          <a:xfrm>
            <a:off x="1295400" y="533400"/>
            <a:ext cx="6326988" cy="510778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Temperatura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zracenja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crne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rupe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T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~ 1/R</a:t>
            </a:r>
            <a:r>
              <a:rPr lang="en-US" sz="2400" b="1" baseline="-25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</a:t>
            </a:r>
            <a:endParaRPr lang="en-US" sz="2400" b="1" dirty="0">
              <a:latin typeface="Arial" pitchFamily="34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609600" y="1752600"/>
            <a:ext cx="8001000" cy="1940957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Velike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crne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rupe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vrlo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hladne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en-US" sz="24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Vreme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isparavanja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je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vrlo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dugo</a:t>
            </a:r>
            <a:endParaRPr lang="en-US" sz="24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Crna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rupa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Zemljine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mase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T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~ 0.02 K   (lifetime of 10</a:t>
            </a:r>
            <a:r>
              <a:rPr lang="en-US" sz="2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50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godina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)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Crna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rupa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Sunceve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mase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T~ 10</a:t>
            </a:r>
            <a:r>
              <a:rPr lang="en-US" sz="2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-7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K   (lifetime of 10</a:t>
            </a:r>
            <a:r>
              <a:rPr lang="en-US" sz="2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67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godina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)</a:t>
            </a:r>
            <a:endParaRPr lang="en-US" sz="2000" b="1" baseline="30000" dirty="0">
              <a:solidFill>
                <a:srgbClr val="FFFF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4267200" y="1219200"/>
            <a:ext cx="457200" cy="480060"/>
          </a:xfrm>
          <a:prstGeom prst="down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143000" y="4191000"/>
            <a:ext cx="7086600" cy="2349579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Male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crne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rupe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vrlo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tople</a:t>
            </a: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Isparavaju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vrlo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brzo</a:t>
            </a: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>
              <a:defRPr/>
            </a:pP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Crne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rupe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mase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10</a:t>
            </a:r>
            <a:r>
              <a:rPr lang="en-US" sz="2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kg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imaju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lifetime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od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1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sekunde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To je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energija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od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10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22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J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oslobodjena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u 1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sekundi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(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ekvivalent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no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eksploziji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10</a:t>
            </a:r>
            <a:r>
              <a:rPr lang="en-US" sz="20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6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megatona</a:t>
            </a:r>
            <a:r>
              <a:rPr lang="en-US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  TNT-a)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+mn-cs"/>
            </a:endParaRPr>
          </a:p>
          <a:p>
            <a:pPr>
              <a:defRPr/>
            </a:pPr>
            <a:endParaRPr lang="en-US" b="1" baseline="30000" dirty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EE1C3F-1E8D-4283-84B2-6576BFCEAFB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68612" name="Picture 6" descr="explosion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2057400"/>
            <a:ext cx="21336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0" name="Rounded Rectangle 49"/>
          <p:cNvSpPr/>
          <p:nvPr/>
        </p:nvSpPr>
        <p:spPr bwMode="auto">
          <a:xfrm>
            <a:off x="381000" y="5562601"/>
            <a:ext cx="8485015" cy="4572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“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BH event”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moze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ima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distinktnu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signaturu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akceleratorima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!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en-US" sz="24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304800" y="3810000"/>
            <a:ext cx="8614012" cy="1123712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Broj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emitovanih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cestica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jednak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je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entropiji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</a:t>
            </a:r>
          </a:p>
          <a:p>
            <a:pPr eaLnBrk="0" hangingPunct="0"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Na pr.  5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TeV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moze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emituje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oko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30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cestica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685800" y="457200"/>
            <a:ext cx="7239000" cy="1191816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Life-time male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je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vrlo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kratak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</a:t>
            </a:r>
          </a:p>
          <a:p>
            <a:pPr eaLnBrk="0" hangingPunct="0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TeV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(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-21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gram)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zivi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10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-27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sec</a:t>
            </a:r>
          </a:p>
          <a:p>
            <a:pPr eaLnBrk="0" hangingPunct="0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→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nestaje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mini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eksploziji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gotovo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trenutno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en-US" sz="2000" dirty="0">
              <a:latin typeface="Arial" charset="0"/>
              <a:cs typeface="+mn-cs"/>
            </a:endParaRPr>
          </a:p>
        </p:txBody>
      </p:sp>
      <p:pic>
        <p:nvPicPr>
          <p:cNvPr id="191490" name="Picture 2" descr="C:\Users\dejan\Pictures\evap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981200"/>
            <a:ext cx="1905000" cy="14478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8" descr="0803019_21-A4-at-144-dp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981200"/>
            <a:ext cx="1981200" cy="14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aphicFrame>
        <p:nvGraphicFramePr>
          <p:cNvPr id="148482" name="Object 2"/>
          <p:cNvGraphicFramePr>
            <a:graphicFrameLocks noChangeAspect="1"/>
          </p:cNvGraphicFramePr>
          <p:nvPr/>
        </p:nvGraphicFramePr>
        <p:xfrm>
          <a:off x="7239000" y="3810000"/>
          <a:ext cx="1406525" cy="638175"/>
        </p:xfrm>
        <a:graphic>
          <a:graphicData uri="http://schemas.openxmlformats.org/presentationml/2006/ole">
            <p:oleObj spid="_x0000_s148482" name="Equation" r:id="rId8" imgW="952200" imgH="43164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8CD962-387F-400C-BE46-923016A77F3D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50" name="Rounded Rectangle 49"/>
          <p:cNvSpPr/>
          <p:nvPr/>
        </p:nvSpPr>
        <p:spPr bwMode="auto">
          <a:xfrm>
            <a:off x="381000" y="1219200"/>
            <a:ext cx="5333999" cy="4572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Schwarzschild-like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resenje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(ne-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rotirajuce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en-US" sz="24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1295400" y="381000"/>
            <a:ext cx="5867400" cy="578882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Vise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dimenzionalne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endParaRPr lang="en-US" sz="2800" dirty="0">
              <a:latin typeface="Arial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1000" y="3124201"/>
            <a:ext cx="4495800" cy="4572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Kerr-like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resenje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(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rotirajuce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): 5D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en-US" sz="24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17763" name="Object 4"/>
          <p:cNvGraphicFramePr>
            <a:graphicFrameLocks noChangeAspect="1"/>
          </p:cNvGraphicFramePr>
          <p:nvPr/>
        </p:nvGraphicFramePr>
        <p:xfrm>
          <a:off x="496888" y="1981200"/>
          <a:ext cx="5600700" cy="846138"/>
        </p:xfrm>
        <a:graphic>
          <a:graphicData uri="http://schemas.openxmlformats.org/presentationml/2006/ole">
            <p:oleObj spid="_x0000_s117763" name="Equation" r:id="rId5" imgW="2882880" imgH="469800" progId="Equation.3">
              <p:embed/>
            </p:oleObj>
          </a:graphicData>
        </a:graphic>
      </p:graphicFrame>
      <p:graphicFrame>
        <p:nvGraphicFramePr>
          <p:cNvPr id="117764" name="Object 4"/>
          <p:cNvGraphicFramePr>
            <a:graphicFrameLocks noChangeAspect="1"/>
          </p:cNvGraphicFramePr>
          <p:nvPr/>
        </p:nvGraphicFramePr>
        <p:xfrm>
          <a:off x="533400" y="3657600"/>
          <a:ext cx="3335338" cy="720725"/>
        </p:xfrm>
        <a:graphic>
          <a:graphicData uri="http://schemas.openxmlformats.org/presentationml/2006/ole">
            <p:oleObj spid="_x0000_s117764" name="Equation" r:id="rId6" imgW="1854000" imgH="431640" progId="Equation.3">
              <p:embed/>
            </p:oleObj>
          </a:graphicData>
        </a:graphic>
      </p:graphicFrame>
      <p:graphicFrame>
        <p:nvGraphicFramePr>
          <p:cNvPr id="117767" name="Object 7"/>
          <p:cNvGraphicFramePr>
            <a:graphicFrameLocks noChangeAspect="1"/>
          </p:cNvGraphicFramePr>
          <p:nvPr/>
        </p:nvGraphicFramePr>
        <p:xfrm>
          <a:off x="268288" y="4343400"/>
          <a:ext cx="8875712" cy="673100"/>
        </p:xfrm>
        <a:graphic>
          <a:graphicData uri="http://schemas.openxmlformats.org/presentationml/2006/ole">
            <p:oleObj spid="_x0000_s117767" name="Equation" r:id="rId7" imgW="5435280" imgH="444240" progId="Equation.3">
              <p:embed/>
            </p:oleObj>
          </a:graphicData>
        </a:graphic>
      </p:graphicFrame>
      <p:graphicFrame>
        <p:nvGraphicFramePr>
          <p:cNvPr id="117768" name="Object 8"/>
          <p:cNvGraphicFramePr>
            <a:graphicFrameLocks noChangeAspect="1"/>
          </p:cNvGraphicFramePr>
          <p:nvPr/>
        </p:nvGraphicFramePr>
        <p:xfrm>
          <a:off x="685800" y="5257800"/>
          <a:ext cx="2309813" cy="266700"/>
        </p:xfrm>
        <a:graphic>
          <a:graphicData uri="http://schemas.openxmlformats.org/presentationml/2006/ole">
            <p:oleObj spid="_x0000_s117768" name="Equation" r:id="rId8" imgW="1828800" imgH="228600" progId="Equation.3">
              <p:embed/>
            </p:oleObj>
          </a:graphicData>
        </a:graphic>
      </p:graphicFrame>
      <p:graphicFrame>
        <p:nvGraphicFramePr>
          <p:cNvPr id="117769" name="Object 9"/>
          <p:cNvGraphicFramePr>
            <a:graphicFrameLocks noChangeAspect="1"/>
          </p:cNvGraphicFramePr>
          <p:nvPr/>
        </p:nvGraphicFramePr>
        <p:xfrm>
          <a:off x="685800" y="5715000"/>
          <a:ext cx="2181225" cy="282575"/>
        </p:xfrm>
        <a:graphic>
          <a:graphicData uri="http://schemas.openxmlformats.org/presentationml/2006/ole">
            <p:oleObj spid="_x0000_s117769" name="Equation" r:id="rId9" imgW="1726920" imgH="2412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038600" y="5257800"/>
            <a:ext cx="3685624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 dirty="0" err="1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Dva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parametra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rotacije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 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a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05400" y="2514600"/>
            <a:ext cx="2537874" cy="3385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n: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broj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ekstra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dimenzija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endParaRPr lang="en-US" sz="1600" b="1" dirty="0"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3200400"/>
            <a:ext cx="2246897" cy="3385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Myers and Perry, 1986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43600" y="1219200"/>
            <a:ext cx="1744067" cy="3385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Tangherlini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1963</a:t>
            </a: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 bwMode="auto">
          <a:xfrm>
            <a:off x="381000" y="609600"/>
            <a:ext cx="8153400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V.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Frolov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, D.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Stojkovic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, </a:t>
            </a: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Phys.Rev.D67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:084004,200</a:t>
            </a: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3; Phys.Rev.D68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Arial" charset="0"/>
                <a:cs typeface="+mn-cs"/>
              </a:rPr>
              <a:t>:064011,2003</a:t>
            </a:r>
            <a:endParaRPr lang="en-US" sz="1600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066800" y="1143000"/>
          <a:ext cx="6858000" cy="5482988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286000"/>
                <a:gridCol w="2286000"/>
                <a:gridCol w="2286000"/>
              </a:tblGrid>
              <a:tr h="259307">
                <a:tc>
                  <a:txBody>
                    <a:bodyPr/>
                    <a:lstStyle/>
                    <a:p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4D black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dirty="0" smtClean="0"/>
                        <a:t>hole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5D black hole</a:t>
                      </a:r>
                      <a:endParaRPr 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9307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Parameters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M, a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M, a, b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Killing Vectors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∂</a:t>
                      </a:r>
                      <a:r>
                        <a:rPr lang="en-US" b="1" baseline="-25000" dirty="0" smtClean="0"/>
                        <a:t>t, </a:t>
                      </a:r>
                      <a:r>
                        <a:rPr lang="en-US" b="1" dirty="0" smtClean="0"/>
                        <a:t>∂</a:t>
                      </a:r>
                      <a:r>
                        <a:rPr lang="en-US" b="1" baseline="-25000" dirty="0" smtClean="0"/>
                        <a:t>Φ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        ∂</a:t>
                      </a:r>
                      <a:r>
                        <a:rPr lang="en-US" b="1" baseline="-25000" dirty="0" smtClean="0"/>
                        <a:t>t, </a:t>
                      </a:r>
                      <a:r>
                        <a:rPr lang="en-US" b="1" dirty="0" smtClean="0"/>
                        <a:t>∂</a:t>
                      </a:r>
                      <a:r>
                        <a:rPr lang="en-US" b="1" baseline="-25000" dirty="0" smtClean="0"/>
                        <a:t>Φ, </a:t>
                      </a:r>
                      <a:r>
                        <a:rPr lang="en-US" b="1" dirty="0" smtClean="0"/>
                        <a:t>∂</a:t>
                      </a:r>
                      <a:r>
                        <a:rPr lang="en-US" b="1" baseline="-25000" dirty="0" smtClean="0"/>
                        <a:t>ψ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93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Killing Tensor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4537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Scalar field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separation of variables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4537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Stable circular orbits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No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3386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Superradiance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Yes 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4537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Higher spin fields</a:t>
                      </a:r>
                    </a:p>
                    <a:p>
                      <a:r>
                        <a:rPr lang="en-US" sz="1600" dirty="0" smtClean="0"/>
                        <a:t>separation of variables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?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93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Decoupling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?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93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Algebraically special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45378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Two principle null congruencies (PNC)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930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Petrov</a:t>
                      </a:r>
                      <a:r>
                        <a:rPr lang="en-US" sz="1600" baseline="0" dirty="0" smtClean="0"/>
                        <a:t> class 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5930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PNC is shear free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  Yes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        No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57200" y="0"/>
            <a:ext cx="8382000" cy="461665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5D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rotirajuca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teorija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3505200" y="1600197"/>
            <a:ext cx="1981200" cy="4846320"/>
          </a:xfrm>
          <a:prstGeom prst="roundRect">
            <a:avLst/>
          </a:prstGeom>
          <a:solidFill>
            <a:schemeClr val="accent5">
              <a:lumMod val="1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Vreme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    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30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godina</a:t>
            </a:r>
            <a:endParaRPr lang="en-US" sz="2000" dirty="0">
              <a:latin typeface="Arial" charset="0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867400" y="1600198"/>
            <a:ext cx="1981200" cy="4846320"/>
          </a:xfrm>
          <a:prstGeom prst="roundRect">
            <a:avLst/>
          </a:prstGeom>
          <a:solidFill>
            <a:schemeClr val="accent5">
              <a:lumMod val="1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Vreme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    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2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meseca</a:t>
            </a:r>
            <a:endParaRPr lang="en-US" sz="2000" dirty="0"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2" descr="C:\Users\dejan\Pictures\bh_deca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1600200"/>
            <a:ext cx="37147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8052DB-ADDA-4C26-B9CB-58B20DD20B8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46" name="Rounded Rectangle 45"/>
          <p:cNvSpPr/>
          <p:nvPr/>
        </p:nvSpPr>
        <p:spPr bwMode="auto">
          <a:xfrm>
            <a:off x="228600" y="3581400"/>
            <a:ext cx="5715000" cy="1736646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l-GR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λ</a:t>
            </a:r>
            <a:r>
              <a:rPr lang="en-US" sz="24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&gt; R</a:t>
            </a:r>
            <a:r>
              <a:rPr lang="en-US" sz="24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aseline="-25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point radiator  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s-mod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dominira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Emituje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ravnopravno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svim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pravcima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endParaRPr lang="en-US" sz="2000" dirty="0">
              <a:latin typeface="Arial" charset="0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457200" y="5562600"/>
            <a:ext cx="7924800" cy="783193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Broj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stepena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slobode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je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mnogo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veci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na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“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brane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” ?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(60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cestica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SM  vs. 1 graviton)</a:t>
            </a:r>
          </a:p>
        </p:txBody>
      </p:sp>
      <p:sp>
        <p:nvSpPr>
          <p:cNvPr id="48" name="Rounded Rectangle 47"/>
          <p:cNvSpPr/>
          <p:nvPr/>
        </p:nvSpPr>
        <p:spPr bwMode="auto">
          <a:xfrm>
            <a:off x="533400" y="1143000"/>
            <a:ext cx="7696200" cy="646986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R.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Emparan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G. Horowitz, R. Myers, 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Phys. Rev.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Lett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.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85  499 (2000)</a:t>
            </a:r>
          </a:p>
          <a:p>
            <a:pPr eaLnBrk="0" hangingPunct="0">
              <a:defRPr/>
            </a:pPr>
            <a:r>
              <a:rPr lang="en-US" sz="16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“Black holes radiate mostly on the </a:t>
            </a:r>
            <a:r>
              <a:rPr lang="en-US" sz="16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brane</a:t>
            </a:r>
            <a:r>
              <a:rPr lang="en-US" sz="16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”</a:t>
            </a:r>
          </a:p>
        </p:txBody>
      </p:sp>
      <p:sp>
        <p:nvSpPr>
          <p:cNvPr id="49" name="Right Arrow 48"/>
          <p:cNvSpPr/>
          <p:nvPr/>
        </p:nvSpPr>
        <p:spPr bwMode="auto">
          <a:xfrm>
            <a:off x="1905000" y="3810000"/>
            <a:ext cx="609600" cy="27432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381000" y="304800"/>
            <a:ext cx="8458200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Gde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dominantno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emituju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? “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Brane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”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ili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“Bulk”?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pic>
        <p:nvPicPr>
          <p:cNvPr id="31747" name="Picture 3" descr="C:\Users\dejan\Pictures\strange_spc_blackhole_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505200"/>
            <a:ext cx="2534771" cy="195868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4" name="Right Arrow 53"/>
          <p:cNvSpPr/>
          <p:nvPr/>
        </p:nvSpPr>
        <p:spPr bwMode="auto">
          <a:xfrm>
            <a:off x="533400" y="4495800"/>
            <a:ext cx="609600" cy="27432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55" name="Right Arrow 54"/>
          <p:cNvSpPr/>
          <p:nvPr/>
        </p:nvSpPr>
        <p:spPr bwMode="auto">
          <a:xfrm>
            <a:off x="3657600" y="4572000"/>
            <a:ext cx="609600" cy="27432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 bwMode="auto">
          <a:xfrm>
            <a:off x="2667000" y="3276600"/>
            <a:ext cx="5867400" cy="180474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LHC: 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impakt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parametar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→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ugaoni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momenat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→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kreirane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biti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rotirajuce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Rotirajuce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→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superradiance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” 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→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emisija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gravitona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dominira</a:t>
            </a:r>
            <a:endParaRPr lang="en-US" sz="2000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2438400" y="1295400"/>
            <a:ext cx="6248400" cy="16004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broj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stepena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slobode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gravitona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u N+1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dimenziji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je:</a:t>
            </a: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52400" y="1371600"/>
            <a:ext cx="1981200" cy="510778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Problem 1:</a:t>
            </a:r>
            <a:endParaRPr lang="en-US" sz="2000" dirty="0">
              <a:latin typeface="Arial" charset="0"/>
              <a:cs typeface="+mn-cs"/>
            </a:endParaRPr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2667000" y="2362200"/>
          <a:ext cx="2895600" cy="433388"/>
        </p:xfrm>
        <a:graphic>
          <a:graphicData uri="http://schemas.openxmlformats.org/presentationml/2006/ole">
            <p:oleObj spid="_x0000_s81922" name="Equation" r:id="rId4" imgW="1358640" imgH="203040" progId="Equation.3">
              <p:embed/>
            </p:oleObj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6400800" y="2165350"/>
          <a:ext cx="1981200" cy="619125"/>
        </p:xfrm>
        <a:graphic>
          <a:graphicData uri="http://schemas.openxmlformats.org/presentationml/2006/ole">
            <p:oleObj spid="_x0000_s81923" name="Equation" r:id="rId5" imgW="977760" imgH="304560" progId="Equation.3">
              <p:embed/>
            </p:oleObj>
          </a:graphicData>
        </a:graphic>
      </p:graphicFrame>
      <p:sp>
        <p:nvSpPr>
          <p:cNvPr id="52" name="Right Arrow 51"/>
          <p:cNvSpPr/>
          <p:nvPr/>
        </p:nvSpPr>
        <p:spPr bwMode="auto">
          <a:xfrm>
            <a:off x="5715000" y="2438400"/>
            <a:ext cx="609600" cy="274320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152400" y="3429000"/>
            <a:ext cx="1981200" cy="510778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Problem 2:</a:t>
            </a:r>
            <a:endParaRPr lang="en-US" sz="2000" dirty="0">
              <a:latin typeface="Arial" charset="0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762000" y="5334000"/>
            <a:ext cx="7696200" cy="408623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V.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Frolov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D.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Stojkovic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Phys. Rev. </a:t>
            </a:r>
            <a:r>
              <a:rPr lang="en-US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Lett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.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89:151302 (2002)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14400" y="5943600"/>
            <a:ext cx="7696200" cy="461665"/>
          </a:xfrm>
          <a:prstGeom prst="rect">
            <a:avLst/>
          </a:prstGeom>
          <a:solidFill>
            <a:schemeClr val="tx2">
              <a:lumMod val="1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emituju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dominantno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“bulk”!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1000" y="304800"/>
            <a:ext cx="8458200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Gde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dominantno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emituju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? “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Brane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”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ili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“Bulk”?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91C23D-8D67-4F93-98B2-0BEE7C65EBFE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286000"/>
            <a:ext cx="4267200" cy="15911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Rounded Rectangle 4"/>
          <p:cNvSpPr/>
          <p:nvPr/>
        </p:nvSpPr>
        <p:spPr bwMode="auto">
          <a:xfrm>
            <a:off x="685800" y="1447800"/>
            <a:ext cx="5105400" cy="783193"/>
          </a:xfrm>
          <a:prstGeom prst="roundRect">
            <a:avLst/>
          </a:prstGeom>
          <a:solidFill>
            <a:schemeClr val="accent1">
              <a:lumMod val="75000"/>
              <a:alpha val="7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Cestica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emitovana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u “bulk”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moze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izbaci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crnu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rupu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sa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 “</a:t>
            </a:r>
            <a:r>
              <a:rPr lang="en-US" sz="2000" dirty="0" err="1">
                <a:solidFill>
                  <a:srgbClr val="FFFF00"/>
                </a:solidFill>
                <a:latin typeface="Arial" charset="0"/>
                <a:cs typeface="+mn-cs"/>
              </a:rPr>
              <a:t>brane</a:t>
            </a:r>
            <a:r>
              <a:rPr lang="en-US" sz="2000" dirty="0">
                <a:solidFill>
                  <a:srgbClr val="FFFF00"/>
                </a:solidFill>
                <a:latin typeface="Arial" charset="0"/>
                <a:cs typeface="+mn-cs"/>
              </a:rPr>
              <a:t>”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85800" y="838200"/>
            <a:ext cx="7391400" cy="408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V.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Frolov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D.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Stojkovic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Phys. Rev. </a:t>
            </a:r>
            <a:r>
              <a:rPr lang="en-US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Lett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.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89:151302 (2002)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4038600"/>
            <a:ext cx="8077200" cy="715089"/>
          </a:xfrm>
          <a:prstGeom prst="roundRect">
            <a:avLst/>
          </a:prstGeom>
          <a:solidFill>
            <a:schemeClr val="accent1">
              <a:lumMod val="75000"/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“Recoil”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zbog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 Hawking-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ovog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zracenja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moze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da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bude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znacajan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efekat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jer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mala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crna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rupa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emituje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cestice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cija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je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energija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reda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velice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mase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crne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charset="0"/>
                <a:cs typeface="+mn-cs"/>
              </a:rPr>
              <a:t>rupe</a:t>
            </a:r>
            <a:r>
              <a:rPr lang="en-US" dirty="0">
                <a:solidFill>
                  <a:srgbClr val="FFFF00"/>
                </a:solidFill>
                <a:latin typeface="Arial" charset="0"/>
                <a:cs typeface="+mn-cs"/>
              </a:rPr>
              <a:t>  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838200" y="4953000"/>
            <a:ext cx="7620000" cy="1872853"/>
          </a:xfrm>
          <a:prstGeom prst="roundRect">
            <a:avLst/>
          </a:prstGeom>
          <a:solidFill>
            <a:schemeClr val="accent1">
              <a:lumMod val="50000"/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Posledice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</a:t>
            </a:r>
          </a:p>
          <a:p>
            <a:pPr eaLnBrk="0" hangingPunct="0">
              <a:defRPr/>
            </a:pP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 Hawking-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ovo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zracenje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se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iznenada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prekida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ii)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posmatrac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lokalziovan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brane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”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registruje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prividno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narusenje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odrzanja</a:t>
            </a: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energije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2743200" y="152400"/>
            <a:ext cx="3352800" cy="578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</a:t>
            </a:r>
            <a:r>
              <a:rPr lang="en-US" sz="2800" b="1" dirty="0">
                <a:latin typeface="Arial" charset="0"/>
                <a:cs typeface="+mn-cs"/>
              </a:rPr>
              <a:t>”Recoil” </a:t>
            </a:r>
            <a:r>
              <a:rPr lang="en-US" sz="2800" b="1" dirty="0" err="1">
                <a:latin typeface="Arial" charset="0"/>
                <a:cs typeface="+mn-cs"/>
              </a:rPr>
              <a:t>Efekat</a:t>
            </a:r>
            <a:endParaRPr lang="en-US" sz="2800" dirty="0">
              <a:latin typeface="Arial" charset="0"/>
              <a:cs typeface="+mn-cs"/>
            </a:endParaRPr>
          </a:p>
        </p:txBody>
      </p:sp>
      <p:pic>
        <p:nvPicPr>
          <p:cNvPr id="37889" name="Picture 1" descr="C:\Users\dejan\Pictures\kk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2286000"/>
            <a:ext cx="2184400" cy="1638300"/>
          </a:xfrm>
          <a:prstGeom prst="rect">
            <a:avLst/>
          </a:prstGeom>
          <a:noFill/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 bwMode="auto">
          <a:xfrm>
            <a:off x="1981200" y="6096000"/>
            <a:ext cx="2438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6EB74F-7A2B-42ED-AF0C-D11DEC927959}" type="slidenum">
              <a:rPr lang="en-US"/>
              <a:pPr>
                <a:defRPr/>
              </a:pPr>
              <a:t>37</a:t>
            </a:fld>
            <a:endParaRPr lang="en-US"/>
          </a:p>
        </p:txBody>
      </p:sp>
      <p:grpSp>
        <p:nvGrpSpPr>
          <p:cNvPr id="33803" name="Group 49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2286000" y="6096000"/>
            <a:ext cx="630238" cy="233363"/>
            <a:chOff x="1579" y="1209"/>
            <a:chExt cx="397" cy="147"/>
          </a:xfrm>
        </p:grpSpPr>
        <p:sp>
          <p:nvSpPr>
            <p:cNvPr id="33836" name="Text Box 50"/>
            <p:cNvSpPr txBox="1">
              <a:spLocks noChangeAspect="1" noChangeArrowheads="1"/>
            </p:cNvSpPr>
            <p:nvPr/>
          </p:nvSpPr>
          <p:spPr bwMode="auto">
            <a:xfrm>
              <a:off x="1636" y="1210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827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_</a:t>
              </a:r>
            </a:p>
          </p:txBody>
        </p:sp>
        <p:sp>
          <p:nvSpPr>
            <p:cNvPr id="33837" name="Text Box 51"/>
            <p:cNvSpPr txBox="1">
              <a:spLocks noChangeAspect="1" noChangeArrowheads="1"/>
            </p:cNvSpPr>
            <p:nvPr/>
          </p:nvSpPr>
          <p:spPr bwMode="auto">
            <a:xfrm>
              <a:off x="1579" y="1248"/>
              <a:ext cx="88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714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J</a:t>
              </a:r>
            </a:p>
          </p:txBody>
        </p:sp>
        <p:sp>
          <p:nvSpPr>
            <p:cNvPr id="33838" name="Text Box 52"/>
            <p:cNvSpPr txBox="1">
              <a:spLocks noChangeAspect="1" noChangeArrowheads="1"/>
            </p:cNvSpPr>
            <p:nvPr/>
          </p:nvSpPr>
          <p:spPr bwMode="auto">
            <a:xfrm>
              <a:off x="1727" y="1298"/>
              <a:ext cx="124" cy="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54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=</a:t>
              </a:r>
            </a:p>
          </p:txBody>
        </p:sp>
        <p:sp>
          <p:nvSpPr>
            <p:cNvPr id="33839" name="Text Box 53"/>
            <p:cNvSpPr txBox="1">
              <a:spLocks noChangeAspect="1" noChangeArrowheads="1"/>
            </p:cNvSpPr>
            <p:nvPr/>
          </p:nvSpPr>
          <p:spPr bwMode="auto">
            <a:xfrm>
              <a:off x="1896" y="1254"/>
              <a:ext cx="80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192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0</a:t>
              </a:r>
            </a:p>
          </p:txBody>
        </p:sp>
        <p:sp>
          <p:nvSpPr>
            <p:cNvPr id="33840" name="Rectangle 54"/>
            <p:cNvSpPr>
              <a:spLocks noChangeAspect="1" noChangeArrowheads="1"/>
            </p:cNvSpPr>
            <p:nvPr/>
          </p:nvSpPr>
          <p:spPr bwMode="auto">
            <a:xfrm>
              <a:off x="1579" y="1209"/>
              <a:ext cx="396" cy="1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pic>
        <p:nvPicPr>
          <p:cNvPr id="172087" name="Picture 5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2362200"/>
            <a:ext cx="3048000" cy="173831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2088" name="Picture 5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2362200"/>
            <a:ext cx="2887663" cy="177482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33806" name="Group 90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5257800" y="5181600"/>
            <a:ext cx="2116138" cy="271463"/>
            <a:chOff x="1579" y="1209"/>
            <a:chExt cx="1333" cy="171"/>
          </a:xfrm>
        </p:grpSpPr>
        <p:sp>
          <p:nvSpPr>
            <p:cNvPr id="33822" name="Text Box 91"/>
            <p:cNvSpPr txBox="1">
              <a:spLocks noChangeAspect="1" noChangeArrowheads="1"/>
            </p:cNvSpPr>
            <p:nvPr/>
          </p:nvSpPr>
          <p:spPr bwMode="auto">
            <a:xfrm>
              <a:off x="1636" y="1210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827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_</a:t>
              </a:r>
            </a:p>
          </p:txBody>
        </p:sp>
        <p:sp>
          <p:nvSpPr>
            <p:cNvPr id="33823" name="Text Box 92"/>
            <p:cNvSpPr txBox="1">
              <a:spLocks noChangeAspect="1" noChangeArrowheads="1"/>
            </p:cNvSpPr>
            <p:nvPr/>
          </p:nvSpPr>
          <p:spPr bwMode="auto">
            <a:xfrm>
              <a:off x="1579" y="1248"/>
              <a:ext cx="88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714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J</a:t>
              </a:r>
            </a:p>
          </p:txBody>
        </p:sp>
        <p:sp>
          <p:nvSpPr>
            <p:cNvPr id="33824" name="Text Box 93"/>
            <p:cNvSpPr txBox="1">
              <a:spLocks noChangeAspect="1" noChangeArrowheads="1"/>
            </p:cNvSpPr>
            <p:nvPr/>
          </p:nvSpPr>
          <p:spPr bwMode="auto">
            <a:xfrm>
              <a:off x="1727" y="1298"/>
              <a:ext cx="124" cy="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54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=</a:t>
              </a:r>
            </a:p>
          </p:txBody>
        </p:sp>
        <p:sp>
          <p:nvSpPr>
            <p:cNvPr id="33825" name="Text Box 94"/>
            <p:cNvSpPr txBox="1">
              <a:spLocks noChangeAspect="1" noChangeArrowheads="1"/>
            </p:cNvSpPr>
            <p:nvPr/>
          </p:nvSpPr>
          <p:spPr bwMode="auto">
            <a:xfrm>
              <a:off x="1896" y="1288"/>
              <a:ext cx="9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¼</a:t>
              </a:r>
            </a:p>
          </p:txBody>
        </p:sp>
        <p:sp>
          <p:nvSpPr>
            <p:cNvPr id="33826" name="Text Box 95"/>
            <p:cNvSpPr txBox="1">
              <a:spLocks noChangeAspect="1" noChangeArrowheads="1"/>
            </p:cNvSpPr>
            <p:nvPr/>
          </p:nvSpPr>
          <p:spPr bwMode="auto">
            <a:xfrm>
              <a:off x="2019" y="1288"/>
              <a:ext cx="9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¾</a:t>
              </a:r>
            </a:p>
          </p:txBody>
        </p:sp>
        <p:sp>
          <p:nvSpPr>
            <p:cNvPr id="33827" name="Text Box 96"/>
            <p:cNvSpPr txBox="1">
              <a:spLocks noChangeAspect="1" noChangeArrowheads="1"/>
            </p:cNvSpPr>
            <p:nvPr/>
          </p:nvSpPr>
          <p:spPr bwMode="auto">
            <a:xfrm>
              <a:off x="2142" y="1288"/>
              <a:ext cx="84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a</a:t>
              </a:r>
            </a:p>
          </p:txBody>
        </p:sp>
        <p:sp>
          <p:nvSpPr>
            <p:cNvPr id="33828" name="Text Box 97"/>
            <p:cNvSpPr txBox="1">
              <a:spLocks noChangeAspect="1" noChangeArrowheads="1"/>
            </p:cNvSpPr>
            <p:nvPr/>
          </p:nvSpPr>
          <p:spPr bwMode="auto">
            <a:xfrm>
              <a:off x="2253" y="1288"/>
              <a:ext cx="72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r</a:t>
              </a:r>
            </a:p>
          </p:txBody>
        </p:sp>
        <p:sp>
          <p:nvSpPr>
            <p:cNvPr id="33829" name="Text Box 98"/>
            <p:cNvSpPr txBox="1">
              <a:spLocks noChangeAspect="1" noChangeArrowheads="1"/>
            </p:cNvSpPr>
            <p:nvPr/>
          </p:nvSpPr>
          <p:spPr bwMode="auto">
            <a:xfrm>
              <a:off x="2325" y="1304"/>
              <a:ext cx="10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06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400">
                  <a:latin typeface="cmmi7"/>
                </a:rPr>
                <a:t>H</a:t>
              </a:r>
            </a:p>
          </p:txBody>
        </p:sp>
        <p:sp>
          <p:nvSpPr>
            <p:cNvPr id="33830" name="Text Box 99"/>
            <p:cNvSpPr txBox="1">
              <a:spLocks noChangeAspect="1" noChangeArrowheads="1"/>
            </p:cNvSpPr>
            <p:nvPr/>
          </p:nvSpPr>
          <p:spPr bwMode="auto">
            <a:xfrm>
              <a:off x="2499" y="1288"/>
              <a:ext cx="7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c</a:t>
              </a:r>
            </a:p>
          </p:txBody>
        </p:sp>
        <p:sp>
          <p:nvSpPr>
            <p:cNvPr id="33831" name="Text Box 100"/>
            <p:cNvSpPr txBox="1">
              <a:spLocks noChangeAspect="1" noChangeArrowheads="1"/>
            </p:cNvSpPr>
            <p:nvPr/>
          </p:nvSpPr>
          <p:spPr bwMode="auto">
            <a:xfrm>
              <a:off x="2570" y="1288"/>
              <a:ext cx="80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o</a:t>
              </a:r>
            </a:p>
          </p:txBody>
        </p:sp>
        <p:sp>
          <p:nvSpPr>
            <p:cNvPr id="33832" name="Text Box 101"/>
            <p:cNvSpPr txBox="1">
              <a:spLocks noChangeAspect="1" noChangeArrowheads="1"/>
            </p:cNvSpPr>
            <p:nvPr/>
          </p:nvSpPr>
          <p:spPr bwMode="auto">
            <a:xfrm>
              <a:off x="2649" y="1288"/>
              <a:ext cx="63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s</a:t>
              </a:r>
            </a:p>
          </p:txBody>
        </p:sp>
        <p:sp>
          <p:nvSpPr>
            <p:cNvPr id="33833" name="Text Box 102"/>
            <p:cNvSpPr txBox="1">
              <a:spLocks noChangeAspect="1" noChangeArrowheads="1"/>
            </p:cNvSpPr>
            <p:nvPr/>
          </p:nvSpPr>
          <p:spPr bwMode="auto">
            <a:xfrm>
              <a:off x="2712" y="1227"/>
              <a:ext cx="64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127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400">
                  <a:latin typeface="cmr7"/>
                </a:rPr>
                <a:t>2</a:t>
              </a:r>
            </a:p>
          </p:txBody>
        </p:sp>
        <p:sp>
          <p:nvSpPr>
            <p:cNvPr id="33834" name="Text Box 103"/>
            <p:cNvSpPr txBox="1">
              <a:spLocks noChangeAspect="1" noChangeArrowheads="1"/>
            </p:cNvSpPr>
            <p:nvPr/>
          </p:nvSpPr>
          <p:spPr bwMode="auto">
            <a:xfrm>
              <a:off x="2810" y="1288"/>
              <a:ext cx="102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®</a:t>
              </a:r>
            </a:p>
          </p:txBody>
        </p:sp>
        <p:sp>
          <p:nvSpPr>
            <p:cNvPr id="33835" name="Rectangle 104"/>
            <p:cNvSpPr>
              <a:spLocks noChangeAspect="1" noChangeArrowheads="1"/>
            </p:cNvSpPr>
            <p:nvPr/>
          </p:nvSpPr>
          <p:spPr bwMode="auto">
            <a:xfrm>
              <a:off x="1579" y="1209"/>
              <a:ext cx="1333" cy="17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4" name="Rounded Rectangle 33"/>
          <p:cNvSpPr/>
          <p:nvPr/>
        </p:nvSpPr>
        <p:spPr bwMode="auto">
          <a:xfrm>
            <a:off x="914400" y="304800"/>
            <a:ext cx="7162800" cy="510778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     </a:t>
            </a:r>
            <a:r>
              <a:rPr lang="en-US" sz="2400" b="1" dirty="0" err="1">
                <a:latin typeface="Arial" charset="0"/>
                <a:cs typeface="+mn-cs"/>
              </a:rPr>
              <a:t>Frikcija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izmedju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crne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rupe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i</a:t>
            </a:r>
            <a:r>
              <a:rPr lang="en-US" sz="2400" b="1" dirty="0">
                <a:latin typeface="Arial" charset="0"/>
                <a:cs typeface="+mn-cs"/>
              </a:rPr>
              <a:t> “</a:t>
            </a:r>
            <a:r>
              <a:rPr lang="en-US" sz="2400" b="1" dirty="0" err="1">
                <a:latin typeface="Arial" charset="0"/>
                <a:cs typeface="+mn-cs"/>
              </a:rPr>
              <a:t>brane</a:t>
            </a:r>
            <a:r>
              <a:rPr lang="en-US" sz="2400" b="1" dirty="0">
                <a:latin typeface="Arial" charset="0"/>
                <a:cs typeface="+mn-cs"/>
              </a:rPr>
              <a:t>”</a:t>
            </a:r>
            <a:endParaRPr lang="en-US" sz="2400" i="1" dirty="0">
              <a:latin typeface="Arial" charset="0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1371600" y="1295400"/>
            <a:ext cx="6248400" cy="646986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V.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Frolov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D.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Fursaev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D.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Stojkovic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  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CQG,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21:3483 (2004)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D.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Stojkovic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Phys. Rev. </a:t>
            </a:r>
            <a:r>
              <a:rPr lang="en-US" sz="16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Lett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. 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94: 011603 (2005)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685800" y="4572000"/>
            <a:ext cx="7696200" cy="1464231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    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Brzina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gubitka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uganog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momenta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crne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rupe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b="1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endParaRPr lang="el-GR" dirty="0"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                                    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finalna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stacionarna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konfiguracija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: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3200400" y="4953000"/>
          <a:ext cx="2360613" cy="646113"/>
        </p:xfrm>
        <a:graphic>
          <a:graphicData uri="http://schemas.openxmlformats.org/presentationml/2006/ole">
            <p:oleObj spid="_x0000_s33794" name="Equation" r:id="rId8" imgW="1117440" imgH="304560" progId="Equation.3">
              <p:embed/>
            </p:oleObj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762000" y="5638800"/>
          <a:ext cx="974725" cy="303213"/>
        </p:xfrm>
        <a:graphic>
          <a:graphicData uri="http://schemas.openxmlformats.org/presentationml/2006/ole">
            <p:oleObj spid="_x0000_s33795" name="Equation" r:id="rId9" imgW="571320" imgH="177480" progId="Equation.3">
              <p:embed/>
            </p:oleObj>
          </a:graphicData>
        </a:graphic>
      </p:graphicFrame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2514600" y="6096000"/>
          <a:ext cx="1358900" cy="581025"/>
        </p:xfrm>
        <a:graphic>
          <a:graphicData uri="http://schemas.openxmlformats.org/presentationml/2006/ole">
            <p:oleObj spid="_x0000_s33796" name="Equation" r:id="rId10" imgW="533160" imgH="228600" progId="Equation.3">
              <p:embed/>
            </p:oleObj>
          </a:graphicData>
        </a:graphic>
      </p:graphicFrame>
      <p:sp>
        <p:nvSpPr>
          <p:cNvPr id="40" name="Right Arrow 39"/>
          <p:cNvSpPr/>
          <p:nvPr/>
        </p:nvSpPr>
        <p:spPr bwMode="auto">
          <a:xfrm>
            <a:off x="1752600" y="5715000"/>
            <a:ext cx="274320" cy="182880"/>
          </a:xfrm>
          <a:prstGeom prst="right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graphicFrame>
        <p:nvGraphicFramePr>
          <p:cNvPr id="33797" name="Object 2"/>
          <p:cNvGraphicFramePr>
            <a:graphicFrameLocks noChangeAspect="1"/>
          </p:cNvGraphicFramePr>
          <p:nvPr/>
        </p:nvGraphicFramePr>
        <p:xfrm>
          <a:off x="2133600" y="5410200"/>
          <a:ext cx="644525" cy="525463"/>
        </p:xfrm>
        <a:graphic>
          <a:graphicData uri="http://schemas.openxmlformats.org/presentationml/2006/ole">
            <p:oleObj spid="_x0000_s33797" name="Equation" r:id="rId11" imgW="342720" imgH="279360" progId="Equation.3">
              <p:embed/>
            </p:oleObj>
          </a:graphicData>
        </a:graphic>
      </p:graphicFrame>
      <p:sp>
        <p:nvSpPr>
          <p:cNvPr id="43" name="Rounded Rectangle 42"/>
          <p:cNvSpPr/>
          <p:nvPr/>
        </p:nvSpPr>
        <p:spPr bwMode="auto">
          <a:xfrm>
            <a:off x="4724400" y="6095999"/>
            <a:ext cx="2819400" cy="64008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4876800" y="6172200"/>
          <a:ext cx="2590800" cy="511175"/>
        </p:xfrm>
        <a:graphic>
          <a:graphicData uri="http://schemas.openxmlformats.org/presentationml/2006/ole">
            <p:oleObj spid="_x0000_s33798" name="Equation" r:id="rId12" imgW="1104840" imgH="2286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6705600" y="3124200"/>
            <a:ext cx="1676400" cy="6400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457200" y="2971799"/>
            <a:ext cx="1676400" cy="6400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4761BA5-9FAE-451A-938E-3E2339921AF7}" type="slidenum">
              <a:rPr lang="en-US"/>
              <a:pPr>
                <a:defRPr/>
              </a:pPr>
              <a:t>38</a:t>
            </a:fld>
            <a:endParaRPr lang="en-US"/>
          </a:p>
        </p:txBody>
      </p:sp>
      <p:grpSp>
        <p:nvGrpSpPr>
          <p:cNvPr id="60428" name="Group 41"/>
          <p:cNvGrpSpPr>
            <a:grpSpLocks noChangeAspect="1"/>
          </p:cNvGrpSpPr>
          <p:nvPr>
            <p:custDataLst>
              <p:tags r:id="rId3"/>
            </p:custDataLst>
          </p:nvPr>
        </p:nvGrpSpPr>
        <p:grpSpPr bwMode="auto">
          <a:xfrm>
            <a:off x="381000" y="6172200"/>
            <a:ext cx="908050" cy="252413"/>
            <a:chOff x="1579" y="1237"/>
            <a:chExt cx="572" cy="159"/>
          </a:xfrm>
        </p:grpSpPr>
        <p:sp>
          <p:nvSpPr>
            <p:cNvPr id="60466" name="Text Box 42"/>
            <p:cNvSpPr txBox="1">
              <a:spLocks noChangeAspect="1" noChangeArrowheads="1"/>
            </p:cNvSpPr>
            <p:nvPr/>
          </p:nvSpPr>
          <p:spPr bwMode="auto">
            <a:xfrm>
              <a:off x="1579" y="1288"/>
              <a:ext cx="102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®</a:t>
              </a:r>
            </a:p>
          </p:txBody>
        </p:sp>
        <p:sp>
          <p:nvSpPr>
            <p:cNvPr id="60467" name="Text Box 43"/>
            <p:cNvSpPr txBox="1">
              <a:spLocks noChangeAspect="1" noChangeArrowheads="1"/>
            </p:cNvSpPr>
            <p:nvPr/>
          </p:nvSpPr>
          <p:spPr bwMode="auto">
            <a:xfrm>
              <a:off x="1726" y="1298"/>
              <a:ext cx="124" cy="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54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=</a:t>
              </a:r>
            </a:p>
          </p:txBody>
        </p:sp>
        <p:sp>
          <p:nvSpPr>
            <p:cNvPr id="60468" name="Text Box 44"/>
            <p:cNvSpPr txBox="1">
              <a:spLocks noChangeAspect="1" noChangeArrowheads="1"/>
            </p:cNvSpPr>
            <p:nvPr/>
          </p:nvSpPr>
          <p:spPr bwMode="auto">
            <a:xfrm>
              <a:off x="1894" y="1288"/>
              <a:ext cx="9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¼</a:t>
              </a:r>
            </a:p>
          </p:txBody>
        </p:sp>
        <p:sp>
          <p:nvSpPr>
            <p:cNvPr id="60469" name="Text Box 45"/>
            <p:cNvSpPr txBox="1">
              <a:spLocks noChangeAspect="1" noChangeArrowheads="1"/>
            </p:cNvSpPr>
            <p:nvPr/>
          </p:nvSpPr>
          <p:spPr bwMode="auto">
            <a:xfrm>
              <a:off x="1991" y="1237"/>
              <a:ext cx="80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88912" rIns="0" bIns="61912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=</a:t>
              </a:r>
            </a:p>
          </p:txBody>
        </p:sp>
        <p:sp>
          <p:nvSpPr>
            <p:cNvPr id="60470" name="Text Box 46"/>
            <p:cNvSpPr txBox="1">
              <a:spLocks noChangeAspect="1" noChangeArrowheads="1"/>
            </p:cNvSpPr>
            <p:nvPr/>
          </p:nvSpPr>
          <p:spPr bwMode="auto">
            <a:xfrm>
              <a:off x="2071" y="1254"/>
              <a:ext cx="80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192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2</a:t>
              </a:r>
            </a:p>
          </p:txBody>
        </p:sp>
        <p:sp>
          <p:nvSpPr>
            <p:cNvPr id="60471" name="Rectangle 47"/>
            <p:cNvSpPr>
              <a:spLocks noChangeAspect="1" noChangeArrowheads="1"/>
            </p:cNvSpPr>
            <p:nvPr/>
          </p:nvSpPr>
          <p:spPr bwMode="auto">
            <a:xfrm>
              <a:off x="1579" y="1237"/>
              <a:ext cx="571" cy="159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60429" name="Group 49"/>
          <p:cNvGrpSpPr>
            <a:grpSpLocks noChangeAspect="1"/>
          </p:cNvGrpSpPr>
          <p:nvPr>
            <p:custDataLst>
              <p:tags r:id="rId4"/>
            </p:custDataLst>
          </p:nvPr>
        </p:nvGrpSpPr>
        <p:grpSpPr bwMode="auto">
          <a:xfrm>
            <a:off x="2286000" y="6096000"/>
            <a:ext cx="630238" cy="233363"/>
            <a:chOff x="1579" y="1209"/>
            <a:chExt cx="397" cy="147"/>
          </a:xfrm>
        </p:grpSpPr>
        <p:sp>
          <p:nvSpPr>
            <p:cNvPr id="60461" name="Text Box 50"/>
            <p:cNvSpPr txBox="1">
              <a:spLocks noChangeAspect="1" noChangeArrowheads="1"/>
            </p:cNvSpPr>
            <p:nvPr/>
          </p:nvSpPr>
          <p:spPr bwMode="auto">
            <a:xfrm>
              <a:off x="1636" y="1210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827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_</a:t>
              </a:r>
            </a:p>
          </p:txBody>
        </p:sp>
        <p:sp>
          <p:nvSpPr>
            <p:cNvPr id="60462" name="Text Box 51"/>
            <p:cNvSpPr txBox="1">
              <a:spLocks noChangeAspect="1" noChangeArrowheads="1"/>
            </p:cNvSpPr>
            <p:nvPr/>
          </p:nvSpPr>
          <p:spPr bwMode="auto">
            <a:xfrm>
              <a:off x="1579" y="1248"/>
              <a:ext cx="88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714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J</a:t>
              </a:r>
            </a:p>
          </p:txBody>
        </p:sp>
        <p:sp>
          <p:nvSpPr>
            <p:cNvPr id="60463" name="Text Box 52"/>
            <p:cNvSpPr txBox="1">
              <a:spLocks noChangeAspect="1" noChangeArrowheads="1"/>
            </p:cNvSpPr>
            <p:nvPr/>
          </p:nvSpPr>
          <p:spPr bwMode="auto">
            <a:xfrm>
              <a:off x="1727" y="1298"/>
              <a:ext cx="124" cy="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54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=</a:t>
              </a:r>
            </a:p>
          </p:txBody>
        </p:sp>
        <p:sp>
          <p:nvSpPr>
            <p:cNvPr id="60464" name="Text Box 53"/>
            <p:cNvSpPr txBox="1">
              <a:spLocks noChangeAspect="1" noChangeArrowheads="1"/>
            </p:cNvSpPr>
            <p:nvPr/>
          </p:nvSpPr>
          <p:spPr bwMode="auto">
            <a:xfrm>
              <a:off x="1896" y="1254"/>
              <a:ext cx="80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192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0</a:t>
              </a:r>
            </a:p>
          </p:txBody>
        </p:sp>
        <p:sp>
          <p:nvSpPr>
            <p:cNvPr id="60465" name="Rectangle 54"/>
            <p:cNvSpPr>
              <a:spLocks noChangeAspect="1" noChangeArrowheads="1"/>
            </p:cNvSpPr>
            <p:nvPr/>
          </p:nvSpPr>
          <p:spPr bwMode="auto">
            <a:xfrm>
              <a:off x="1579" y="1209"/>
              <a:ext cx="396" cy="1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60430" name="Group 90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5257800" y="5181600"/>
            <a:ext cx="2116138" cy="271463"/>
            <a:chOff x="1579" y="1209"/>
            <a:chExt cx="1333" cy="171"/>
          </a:xfrm>
        </p:grpSpPr>
        <p:sp>
          <p:nvSpPr>
            <p:cNvPr id="60447" name="Text Box 91"/>
            <p:cNvSpPr txBox="1">
              <a:spLocks noChangeAspect="1" noChangeArrowheads="1"/>
            </p:cNvSpPr>
            <p:nvPr/>
          </p:nvSpPr>
          <p:spPr bwMode="auto">
            <a:xfrm>
              <a:off x="1636" y="1210"/>
              <a:ext cx="4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68275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_</a:t>
              </a:r>
            </a:p>
          </p:txBody>
        </p:sp>
        <p:sp>
          <p:nvSpPr>
            <p:cNvPr id="60448" name="Text Box 92"/>
            <p:cNvSpPr txBox="1">
              <a:spLocks noChangeAspect="1" noChangeArrowheads="1"/>
            </p:cNvSpPr>
            <p:nvPr/>
          </p:nvSpPr>
          <p:spPr bwMode="auto">
            <a:xfrm>
              <a:off x="1579" y="1248"/>
              <a:ext cx="88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714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J</a:t>
              </a:r>
            </a:p>
          </p:txBody>
        </p:sp>
        <p:sp>
          <p:nvSpPr>
            <p:cNvPr id="60449" name="Text Box 93"/>
            <p:cNvSpPr txBox="1">
              <a:spLocks noChangeAspect="1" noChangeArrowheads="1"/>
            </p:cNvSpPr>
            <p:nvPr/>
          </p:nvSpPr>
          <p:spPr bwMode="auto">
            <a:xfrm>
              <a:off x="1727" y="1298"/>
              <a:ext cx="124" cy="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54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=</a:t>
              </a:r>
            </a:p>
          </p:txBody>
        </p:sp>
        <p:sp>
          <p:nvSpPr>
            <p:cNvPr id="60450" name="Text Box 94"/>
            <p:cNvSpPr txBox="1">
              <a:spLocks noChangeAspect="1" noChangeArrowheads="1"/>
            </p:cNvSpPr>
            <p:nvPr/>
          </p:nvSpPr>
          <p:spPr bwMode="auto">
            <a:xfrm>
              <a:off x="1896" y="1288"/>
              <a:ext cx="9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¼</a:t>
              </a:r>
            </a:p>
          </p:txBody>
        </p:sp>
        <p:sp>
          <p:nvSpPr>
            <p:cNvPr id="60451" name="Text Box 95"/>
            <p:cNvSpPr txBox="1">
              <a:spLocks noChangeAspect="1" noChangeArrowheads="1"/>
            </p:cNvSpPr>
            <p:nvPr/>
          </p:nvSpPr>
          <p:spPr bwMode="auto">
            <a:xfrm>
              <a:off x="2019" y="1288"/>
              <a:ext cx="9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¾</a:t>
              </a:r>
            </a:p>
          </p:txBody>
        </p:sp>
        <p:sp>
          <p:nvSpPr>
            <p:cNvPr id="60452" name="Text Box 96"/>
            <p:cNvSpPr txBox="1">
              <a:spLocks noChangeAspect="1" noChangeArrowheads="1"/>
            </p:cNvSpPr>
            <p:nvPr/>
          </p:nvSpPr>
          <p:spPr bwMode="auto">
            <a:xfrm>
              <a:off x="2142" y="1288"/>
              <a:ext cx="84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a</a:t>
              </a:r>
            </a:p>
          </p:txBody>
        </p:sp>
        <p:sp>
          <p:nvSpPr>
            <p:cNvPr id="60453" name="Text Box 97"/>
            <p:cNvSpPr txBox="1">
              <a:spLocks noChangeAspect="1" noChangeArrowheads="1"/>
            </p:cNvSpPr>
            <p:nvPr/>
          </p:nvSpPr>
          <p:spPr bwMode="auto">
            <a:xfrm>
              <a:off x="2253" y="1288"/>
              <a:ext cx="72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r</a:t>
              </a:r>
            </a:p>
          </p:txBody>
        </p:sp>
        <p:sp>
          <p:nvSpPr>
            <p:cNvPr id="60454" name="Text Box 98"/>
            <p:cNvSpPr txBox="1">
              <a:spLocks noChangeAspect="1" noChangeArrowheads="1"/>
            </p:cNvSpPr>
            <p:nvPr/>
          </p:nvSpPr>
          <p:spPr bwMode="auto">
            <a:xfrm>
              <a:off x="2325" y="1304"/>
              <a:ext cx="104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206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400">
                  <a:latin typeface="cmmi7"/>
                </a:rPr>
                <a:t>H</a:t>
              </a:r>
            </a:p>
          </p:txBody>
        </p:sp>
        <p:sp>
          <p:nvSpPr>
            <p:cNvPr id="60455" name="Text Box 99"/>
            <p:cNvSpPr txBox="1">
              <a:spLocks noChangeAspect="1" noChangeArrowheads="1"/>
            </p:cNvSpPr>
            <p:nvPr/>
          </p:nvSpPr>
          <p:spPr bwMode="auto">
            <a:xfrm>
              <a:off x="2499" y="1288"/>
              <a:ext cx="71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c</a:t>
              </a:r>
            </a:p>
          </p:txBody>
        </p:sp>
        <p:sp>
          <p:nvSpPr>
            <p:cNvPr id="60456" name="Text Box 100"/>
            <p:cNvSpPr txBox="1">
              <a:spLocks noChangeAspect="1" noChangeArrowheads="1"/>
            </p:cNvSpPr>
            <p:nvPr/>
          </p:nvSpPr>
          <p:spPr bwMode="auto">
            <a:xfrm>
              <a:off x="2570" y="1288"/>
              <a:ext cx="80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o</a:t>
              </a:r>
            </a:p>
          </p:txBody>
        </p:sp>
        <p:sp>
          <p:nvSpPr>
            <p:cNvPr id="60457" name="Text Box 101"/>
            <p:cNvSpPr txBox="1">
              <a:spLocks noChangeAspect="1" noChangeArrowheads="1"/>
            </p:cNvSpPr>
            <p:nvPr/>
          </p:nvSpPr>
          <p:spPr bwMode="auto">
            <a:xfrm>
              <a:off x="2649" y="1288"/>
              <a:ext cx="63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r10"/>
                </a:rPr>
                <a:t>s</a:t>
              </a:r>
            </a:p>
          </p:txBody>
        </p:sp>
        <p:sp>
          <p:nvSpPr>
            <p:cNvPr id="60458" name="Text Box 102"/>
            <p:cNvSpPr txBox="1">
              <a:spLocks noChangeAspect="1" noChangeArrowheads="1"/>
            </p:cNvSpPr>
            <p:nvPr/>
          </p:nvSpPr>
          <p:spPr bwMode="auto">
            <a:xfrm>
              <a:off x="2712" y="1227"/>
              <a:ext cx="64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12712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1400">
                  <a:latin typeface="cmr7"/>
                </a:rPr>
                <a:t>2</a:t>
              </a:r>
            </a:p>
          </p:txBody>
        </p:sp>
        <p:sp>
          <p:nvSpPr>
            <p:cNvPr id="60459" name="Text Box 103"/>
            <p:cNvSpPr txBox="1">
              <a:spLocks noChangeAspect="1" noChangeArrowheads="1"/>
            </p:cNvSpPr>
            <p:nvPr/>
          </p:nvSpPr>
          <p:spPr bwMode="auto">
            <a:xfrm>
              <a:off x="2810" y="1288"/>
              <a:ext cx="102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107950" rIns="0" bIns="0" anchor="b"/>
            <a:lstStyle/>
            <a:p>
              <a:pPr eaLnBrk="0" hangingPunct="0">
                <a:lnSpc>
                  <a:spcPct val="300000"/>
                </a:lnSpc>
              </a:pPr>
              <a:r>
                <a:rPr lang="en-US" sz="2000">
                  <a:latin typeface="cmmi10"/>
                </a:rPr>
                <a:t>®</a:t>
              </a:r>
            </a:p>
          </p:txBody>
        </p:sp>
        <p:sp>
          <p:nvSpPr>
            <p:cNvPr id="60460" name="Rectangle 104"/>
            <p:cNvSpPr>
              <a:spLocks noChangeAspect="1" noChangeArrowheads="1"/>
            </p:cNvSpPr>
            <p:nvPr/>
          </p:nvSpPr>
          <p:spPr bwMode="auto">
            <a:xfrm>
              <a:off x="1579" y="1209"/>
              <a:ext cx="1333" cy="17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4" name="Rounded Rectangle 33"/>
          <p:cNvSpPr/>
          <p:nvPr/>
        </p:nvSpPr>
        <p:spPr bwMode="auto">
          <a:xfrm>
            <a:off x="914400" y="304800"/>
            <a:ext cx="7391400" cy="510778"/>
          </a:xfrm>
          <a:prstGeom prst="round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Uticaj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tenzije</a:t>
            </a:r>
            <a:r>
              <a:rPr lang="en-US" sz="2400" b="1" dirty="0">
                <a:latin typeface="Arial" charset="0"/>
                <a:cs typeface="+mn-cs"/>
              </a:rPr>
              <a:t> “</a:t>
            </a:r>
            <a:r>
              <a:rPr lang="en-US" sz="2400" b="1" dirty="0" err="1">
                <a:latin typeface="Arial" charset="0"/>
                <a:cs typeface="+mn-cs"/>
              </a:rPr>
              <a:t>brane</a:t>
            </a:r>
            <a:r>
              <a:rPr lang="en-US" sz="2400" b="1" dirty="0">
                <a:latin typeface="Arial" charset="0"/>
                <a:cs typeface="+mn-cs"/>
              </a:rPr>
              <a:t>” </a:t>
            </a:r>
            <a:r>
              <a:rPr lang="en-US" sz="2400" b="1" dirty="0" err="1">
                <a:latin typeface="Arial" charset="0"/>
                <a:cs typeface="+mn-cs"/>
              </a:rPr>
              <a:t>na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evaporaciju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crne</a:t>
            </a:r>
            <a:r>
              <a:rPr lang="en-US" sz="2400" b="1" dirty="0">
                <a:latin typeface="Arial" charset="0"/>
                <a:cs typeface="+mn-cs"/>
              </a:rPr>
              <a:t> </a:t>
            </a:r>
            <a:r>
              <a:rPr lang="en-US" sz="2400" b="1" dirty="0" err="1">
                <a:latin typeface="Arial" charset="0"/>
                <a:cs typeface="+mn-cs"/>
              </a:rPr>
              <a:t>rupe</a:t>
            </a:r>
            <a:endParaRPr lang="en-US" sz="2400" i="1" dirty="0">
              <a:latin typeface="Arial" charset="0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990600" y="1219200"/>
            <a:ext cx="7162800" cy="36576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D. Dai, N.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Kaloper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, G.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Starkman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, D.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Stojkovic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,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Phys.Rev.D75: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+mn-cs"/>
              </a:rPr>
              <a:t>024043,2007 </a:t>
            </a:r>
            <a:r>
              <a:rPr lang="en-US" sz="1600" dirty="0">
                <a:latin typeface="Arial" charset="0"/>
                <a:cs typeface="+mn-cs"/>
              </a:rPr>
              <a:t/>
            </a:r>
            <a:br>
              <a:rPr lang="en-US" sz="1600" dirty="0">
                <a:latin typeface="Arial" charset="0"/>
                <a:cs typeface="+mn-cs"/>
              </a:rPr>
            </a:br>
            <a:endParaRPr lang="en-US" sz="1600" b="1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1295400" y="4419600"/>
            <a:ext cx="6248400" cy="1804749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Tenzija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brane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”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modifikuje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standardne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rezultate</a:t>
            </a: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Veca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tenzija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znaci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veci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radijus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horizonta</a:t>
            </a: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Emitovana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se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smanjuje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endParaRPr lang="en-US" sz="2000" b="1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60418" name="Object 2"/>
          <p:cNvGraphicFramePr>
            <a:graphicFrameLocks noChangeAspect="1"/>
          </p:cNvGraphicFramePr>
          <p:nvPr/>
        </p:nvGraphicFramePr>
        <p:xfrm>
          <a:off x="6934200" y="3048000"/>
          <a:ext cx="990600" cy="655638"/>
        </p:xfrm>
        <a:graphic>
          <a:graphicData uri="http://schemas.openxmlformats.org/presentationml/2006/ole">
            <p:oleObj spid="_x0000_s60418" name="Equation" r:id="rId7" imgW="596880" imgH="393480" progId="Equation.3">
              <p:embed/>
            </p:oleObj>
          </a:graphicData>
        </a:graphic>
      </p:graphicFrame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609600" y="2971800"/>
          <a:ext cx="1295400" cy="638175"/>
        </p:xfrm>
        <a:graphic>
          <a:graphicData uri="http://schemas.openxmlformats.org/presentationml/2006/ole">
            <p:oleObj spid="_x0000_s60419" name="Equation" r:id="rId8" imgW="876240" imgH="431640" progId="Equation.3">
              <p:embed/>
            </p:oleObj>
          </a:graphicData>
        </a:graphic>
      </p:graphicFrame>
      <p:graphicFrame>
        <p:nvGraphicFramePr>
          <p:cNvPr id="60420" name="Object 4"/>
          <p:cNvGraphicFramePr>
            <a:graphicFrameLocks noChangeAspect="1"/>
          </p:cNvGraphicFramePr>
          <p:nvPr/>
        </p:nvGraphicFramePr>
        <p:xfrm>
          <a:off x="304800" y="2024063"/>
          <a:ext cx="8610600" cy="769937"/>
        </p:xfrm>
        <a:graphic>
          <a:graphicData uri="http://schemas.openxmlformats.org/presentationml/2006/ole">
            <p:oleObj spid="_x0000_s60420" name="Equation" r:id="rId9" imgW="5244840" imgH="469800" progId="Equation.3">
              <p:embed/>
            </p:oleObj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2286000" y="2667000"/>
            <a:ext cx="4262705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6D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crna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rupa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na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“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brane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”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ko-dimenzije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2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3400" y="3657600"/>
            <a:ext cx="1544012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deficitni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ugao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81800" y="3733800"/>
            <a:ext cx="1877437" cy="36933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radijus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horizonta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4E75B0-4165-4191-869E-404516EC46C6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609600" y="1066800"/>
            <a:ext cx="5410200" cy="40862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dirty="0">
                <a:latin typeface="Arial" charset="0"/>
                <a:cs typeface="+mn-cs"/>
              </a:rPr>
              <a:t>J. </a:t>
            </a:r>
            <a:r>
              <a:rPr lang="en-US" sz="1600" dirty="0" err="1">
                <a:latin typeface="Arial" charset="0"/>
                <a:cs typeface="+mn-cs"/>
              </a:rPr>
              <a:t>Feng</a:t>
            </a:r>
            <a:r>
              <a:rPr lang="en-US" sz="1600" dirty="0">
                <a:latin typeface="Arial" charset="0"/>
                <a:cs typeface="+mn-cs"/>
              </a:rPr>
              <a:t>, A. </a:t>
            </a:r>
            <a:r>
              <a:rPr lang="en-US" sz="1600" dirty="0" err="1">
                <a:latin typeface="Arial" charset="0"/>
                <a:cs typeface="+mn-cs"/>
              </a:rPr>
              <a:t>Shapere</a:t>
            </a:r>
            <a:r>
              <a:rPr lang="en-US" sz="1600" dirty="0">
                <a:latin typeface="Arial" charset="0"/>
                <a:cs typeface="+mn-cs"/>
              </a:rPr>
              <a:t>,  </a:t>
            </a:r>
            <a:r>
              <a:rPr lang="en-US" sz="1600" b="1" dirty="0">
                <a:latin typeface="Arial" charset="0"/>
                <a:cs typeface="+mn-cs"/>
              </a:rPr>
              <a:t>Phys. Rev. </a:t>
            </a:r>
            <a:r>
              <a:rPr lang="en-US" sz="1600" b="1" dirty="0" err="1">
                <a:latin typeface="Arial" charset="0"/>
                <a:cs typeface="+mn-cs"/>
              </a:rPr>
              <a:t>Lett</a:t>
            </a:r>
            <a:r>
              <a:rPr lang="en-US" sz="1600" b="1" dirty="0">
                <a:latin typeface="Arial" charset="0"/>
                <a:cs typeface="+mn-cs"/>
              </a:rPr>
              <a:t>.</a:t>
            </a:r>
            <a:r>
              <a:rPr lang="en-US" sz="1600" dirty="0">
                <a:latin typeface="Arial" charset="0"/>
                <a:cs typeface="+mn-cs"/>
              </a:rPr>
              <a:t> 88:021303 (2002</a:t>
            </a:r>
            <a:r>
              <a:rPr lang="en-US" dirty="0">
                <a:latin typeface="Arial" charset="0"/>
                <a:cs typeface="+mn-cs"/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47800" y="228600"/>
            <a:ext cx="6096000" cy="523220"/>
          </a:xfrm>
          <a:prstGeom prst="rect">
            <a:avLst/>
          </a:prstGeom>
          <a:solidFill>
            <a:schemeClr val="accent6">
              <a:lumMod val="40000"/>
              <a:lumOff val="60000"/>
              <a:alpha val="1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 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kosmicki</a:t>
            </a: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zraci</a:t>
            </a:r>
            <a:endParaRPr lang="en-US" sz="2800" dirty="0">
              <a:latin typeface="Arial" charset="0"/>
              <a:cs typeface="+mn-cs"/>
            </a:endParaRPr>
          </a:p>
        </p:txBody>
      </p:sp>
      <p:sp>
        <p:nvSpPr>
          <p:cNvPr id="226312" name="Rounded Rectangle 13"/>
          <p:cNvSpPr>
            <a:spLocks noChangeArrowheads="1"/>
          </p:cNvSpPr>
          <p:nvPr/>
        </p:nvSpPr>
        <p:spPr bwMode="auto">
          <a:xfrm>
            <a:off x="685800" y="1676400"/>
            <a:ext cx="8153400" cy="48768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226313" name="Rounded Rectangle 14"/>
          <p:cNvSpPr>
            <a:spLocks noChangeArrowheads="1"/>
          </p:cNvSpPr>
          <p:nvPr/>
        </p:nvSpPr>
        <p:spPr bwMode="auto">
          <a:xfrm>
            <a:off x="1066800" y="1828800"/>
            <a:ext cx="7620000" cy="4648200"/>
          </a:xfrm>
          <a:prstGeom prst="roundRect">
            <a:avLst>
              <a:gd name="adj" fmla="val 166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17" name="Rounded Rectangle 16"/>
          <p:cNvSpPr/>
          <p:nvPr/>
        </p:nvSpPr>
        <p:spPr bwMode="auto">
          <a:xfrm>
            <a:off x="685800" y="1752598"/>
            <a:ext cx="7772400" cy="4846320"/>
          </a:xfrm>
          <a:prstGeom prst="roundRect">
            <a:avLst/>
          </a:prstGeom>
          <a:solidFill>
            <a:schemeClr val="accent4">
              <a:lumMod val="5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1748909"/>
            <a:ext cx="7467600" cy="43396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Kosmicki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zraci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su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nasi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besplatni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akceleratori</a:t>
            </a: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Detektovani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dogadjaji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sa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E</a:t>
            </a:r>
            <a:r>
              <a:rPr lang="en-US" sz="2000" baseline="-25000" dirty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CM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od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100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TeV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Ako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je  M</a:t>
            </a:r>
            <a:r>
              <a:rPr lang="en-US" sz="2600" baseline="-40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*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≈1TeV   (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energija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kvantne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gravitacije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),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onda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mini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mogu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biti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proizvedene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atmosferi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u="sng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Predlozeni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mehanizam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: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neutrino-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nukleon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scattering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duboko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atmosferi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pic>
        <p:nvPicPr>
          <p:cNvPr id="9" name="Picture 1" descr="C:\Users\dejan\Pictures\crshower2_n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876800"/>
            <a:ext cx="1676400" cy="12573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1524000"/>
            <a:ext cx="1447800" cy="16986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838200" y="6096000"/>
            <a:ext cx="1263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Sunce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 rot="5400000">
            <a:off x="7061200" y="4670426"/>
            <a:ext cx="3462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From www.astronomynotes.com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09600" y="228600"/>
            <a:ext cx="8229600" cy="91940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                          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Zvezde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u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ravnotezi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: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   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Pritisak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termo-nuklearnih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reakcija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balansira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gravitaciju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9" name="Picture 4" descr="su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28908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Picture 3" descr="hydroeq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657600" y="1600200"/>
            <a:ext cx="4876800" cy="4876800"/>
          </a:xfrm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lowchart: Punched Tape 37"/>
          <p:cNvSpPr/>
          <p:nvPr/>
        </p:nvSpPr>
        <p:spPr bwMode="auto">
          <a:xfrm>
            <a:off x="3581400" y="5029200"/>
            <a:ext cx="2743200" cy="990600"/>
          </a:xfrm>
          <a:prstGeom prst="flowChartPunchedTape">
            <a:avLst/>
          </a:prstGeom>
          <a:gradFill>
            <a:gsLst>
              <a:gs pos="3100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457200" y="2286000"/>
            <a:ext cx="5105400" cy="838200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4B8BC6-DDE6-4EEE-8323-73B703262CA4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2041525" y="1636713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228600" y="228600"/>
            <a:ext cx="6607899" cy="55707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                       </a:t>
            </a:r>
            <a:r>
              <a:rPr lang="en-US" sz="2800" b="1" dirty="0" err="1">
                <a:solidFill>
                  <a:schemeClr val="tx2">
                    <a:lumMod val="10000"/>
                  </a:schemeClr>
                </a:solidFill>
                <a:latin typeface="Baskerville Old Face" pitchFamily="18" charset="0"/>
                <a:cs typeface="+mn-cs"/>
              </a:rPr>
              <a:t>Kosmicki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  <a:latin typeface="Baskerville Old Face" pitchFamily="18" charset="0"/>
                <a:cs typeface="+mn-cs"/>
              </a:rPr>
              <a:t> neutrino</a:t>
            </a:r>
          </a:p>
          <a:p>
            <a:pPr eaLnBrk="0" hangingPunct="0">
              <a:defRPr/>
            </a:pPr>
            <a:endParaRPr lang="en-US" sz="28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Kosmicki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protoni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se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sudaraju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sa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fotonima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CMB-a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proizvode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neutrina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vrlo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visokih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energija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Neutrino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ulazi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u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Zemljinu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atmosferu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Neutrino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interaguje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vrlo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slabo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u SM  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Dominantna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interakcija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:</a:t>
            </a:r>
          </a:p>
        </p:txBody>
      </p:sp>
      <p:pic>
        <p:nvPicPr>
          <p:cNvPr id="10138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905000"/>
            <a:ext cx="2708031" cy="426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609600" y="2362200"/>
          <a:ext cx="4775200" cy="577850"/>
        </p:xfrm>
        <a:graphic>
          <a:graphicData uri="http://schemas.openxmlformats.org/presentationml/2006/ole">
            <p:oleObj spid="_x0000_s39938" name="Equation" r:id="rId5" imgW="1993680" imgH="241200" progId="Equation.3">
              <p:embed/>
            </p:oleObj>
          </a:graphicData>
        </a:graphic>
      </p:graphicFrame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3810000" y="5334000"/>
          <a:ext cx="2219325" cy="425450"/>
        </p:xfrm>
        <a:graphic>
          <a:graphicData uri="http://schemas.openxmlformats.org/presentationml/2006/ole">
            <p:oleObj spid="_x0000_s39939" name="Equation" r:id="rId6" imgW="927000" imgH="17748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0" y="762000"/>
            <a:ext cx="9144000" cy="5943600"/>
          </a:xfrm>
          <a:prstGeom prst="roundRect">
            <a:avLst/>
          </a:prstGeom>
          <a:gradFill>
            <a:gsLst>
              <a:gs pos="3100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9B3B6C-06EB-4377-89A4-5ED1E8EBA0AA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110758" y="762000"/>
            <a:ext cx="8693405" cy="56938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                             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Jake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elektromagnetne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interakcije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ne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mogu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degradiraju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energiju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neutrina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pre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nego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sto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neutrino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interaguje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gravitaciono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Interakciona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duzina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neutrina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je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mnogo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veca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nego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debljina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atmosfere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Neutrino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moze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proizvde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crne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rupe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uniformno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po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celoj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atmosferi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Protoni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fotoni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interaguju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visoko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u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atmosferi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uzrokuju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vertikalne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snopove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     Neutrino 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Arial" charset="0"/>
              </a:rPr>
              <a:t>→                                     Proton  →</a:t>
            </a: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Najvazniji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neutrino signal: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-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kvazi-horizontalni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sekundarni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snopovi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inicirani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duboko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u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atmosferi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-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sa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frekvencijom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dogadjaja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daleko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iznad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frekvencije</a:t>
            </a:r>
            <a:r>
              <a:rPr lang="en-US" sz="2000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SM </a:t>
            </a:r>
          </a:p>
        </p:txBody>
      </p:sp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962400"/>
            <a:ext cx="1752600" cy="1314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962400"/>
            <a:ext cx="1885950" cy="137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Rounded Rectangle 5"/>
          <p:cNvSpPr/>
          <p:nvPr/>
        </p:nvSpPr>
        <p:spPr bwMode="auto">
          <a:xfrm>
            <a:off x="2743200" y="152400"/>
            <a:ext cx="3378145" cy="510778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Krucijalni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argumenti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: </a:t>
            </a:r>
            <a:endParaRPr lang="en-US" sz="2400" dirty="0"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758FA1-4F8E-4E26-A062-5E5FF3FB5610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05477" name="Rectangle 5"/>
          <p:cNvSpPr>
            <a:spLocks noChangeArrowheads="1"/>
          </p:cNvSpPr>
          <p:nvPr/>
        </p:nvSpPr>
        <p:spPr bwMode="auto">
          <a:xfrm>
            <a:off x="0" y="0"/>
            <a:ext cx="9144000" cy="7171194"/>
          </a:xfrm>
          <a:prstGeom prst="rect">
            <a:avLst/>
          </a:prstGeom>
          <a:gradFill>
            <a:gsLst>
              <a:gs pos="15000">
                <a:srgbClr val="00000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Totalni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 “black hole production cross section” u neutrino-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nukleon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sudarima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 je: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Sumira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se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po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svim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partonima</a:t>
            </a:r>
            <a:r>
              <a:rPr lang="en-US" sz="2000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nukleonu</a:t>
            </a:r>
            <a:endParaRPr lang="en-US" sz="20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su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parton</a:t>
            </a: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distribution functions”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         je “momentum transfer”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“Cross section”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produkciju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crnih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rupa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je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nekoliko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redova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velicine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veci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nego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   </a:t>
            </a:r>
          </a:p>
          <a:p>
            <a:pPr eaLnBrk="0" hangingPunct="0">
              <a:defRPr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  SM “cross section”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                               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ako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cs typeface="+mn-cs"/>
              </a:rPr>
              <a:t> je 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M</a:t>
            </a:r>
            <a:r>
              <a:rPr lang="en-US" sz="2600" baseline="-40000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*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charset="0"/>
                <a:cs typeface="+mn-cs"/>
              </a:rPr>
              <a:t> ≈1-10TeV </a:t>
            </a:r>
          </a:p>
          <a:p>
            <a:pPr eaLnBrk="0" hangingPunct="0"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1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2895600" y="5791200"/>
          <a:ext cx="2036763" cy="425450"/>
        </p:xfrm>
        <a:graphic>
          <a:graphicData uri="http://schemas.openxmlformats.org/presentationml/2006/ole">
            <p:oleObj spid="_x0000_s40963" name="Equation" r:id="rId4" imgW="850680" imgH="177480" progId="Equation.3">
              <p:embed/>
            </p:oleObj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1905000" y="990600"/>
          <a:ext cx="5289550" cy="668338"/>
        </p:xfrm>
        <a:graphic>
          <a:graphicData uri="http://schemas.openxmlformats.org/presentationml/2006/ole">
            <p:oleObj spid="_x0000_s40964" name="Equation" r:id="rId5" imgW="2209680" imgH="279360" progId="Equation.3">
              <p:embed/>
            </p:oleObj>
          </a:graphicData>
        </a:graphic>
      </p:graphicFrame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3048000" y="4648200"/>
          <a:ext cx="1306513" cy="546100"/>
        </p:xfrm>
        <a:graphic>
          <a:graphicData uri="http://schemas.openxmlformats.org/presentationml/2006/ole">
            <p:oleObj spid="_x0000_s40965" name="Equation" r:id="rId6" imgW="545760" imgH="228600" progId="Equation.3">
              <p:embed/>
            </p:oleObj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304800" y="4114800"/>
          <a:ext cx="395288" cy="576263"/>
        </p:xfrm>
        <a:graphic>
          <a:graphicData uri="http://schemas.openxmlformats.org/presentationml/2006/ole">
            <p:oleObj spid="_x0000_s40966" name="Equation" r:id="rId7" imgW="164880" imgH="241200" progId="Equation.3">
              <p:embed/>
            </p:oleObj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304800" y="3505200"/>
          <a:ext cx="365125" cy="546100"/>
        </p:xfrm>
        <a:graphic>
          <a:graphicData uri="http://schemas.openxmlformats.org/presentationml/2006/ole">
            <p:oleObj spid="_x0000_s40967" name="Equation" r:id="rId8" imgW="152280" imgH="228600" progId="Equation.3">
              <p:embed/>
            </p:oleObj>
          </a:graphicData>
        </a:graphic>
      </p:graphicFrame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2286000" y="2514600"/>
          <a:ext cx="3962400" cy="633413"/>
        </p:xfrm>
        <a:graphic>
          <a:graphicData uri="http://schemas.openxmlformats.org/presentationml/2006/ole">
            <p:oleObj spid="_x0000_s40968" name="Equation" r:id="rId9" imgW="1587240" imgH="2538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BBE571-0A1B-4C8F-BE07-84C81DF818C9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2362200" y="1219200"/>
            <a:ext cx="5715000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Trenutno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najmodernija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opservatorija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kosmicko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zracenje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Locirana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u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Argentini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 (Pampa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Amarillas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)</a:t>
            </a:r>
          </a:p>
        </p:txBody>
      </p:sp>
      <p:pic>
        <p:nvPicPr>
          <p:cNvPr id="952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2472446" cy="2514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23040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905000"/>
            <a:ext cx="1409700" cy="2057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040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1905000"/>
            <a:ext cx="1676400" cy="2057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3962400"/>
            <a:ext cx="5181600" cy="23391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1600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Cerenkovih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detektora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4 “air fluorescence”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teleskopa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Instaliranih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na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povrsini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od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preko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 3000 km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2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b="1" dirty="0">
              <a:solidFill>
                <a:schemeClr val="accent1">
                  <a:lumMod val="50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04800" y="3124200"/>
            <a:ext cx="18288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Pierre Auger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671401" y="4322405"/>
            <a:ext cx="2502991" cy="2568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2" name="Rectangle 11"/>
          <p:cNvSpPr/>
          <p:nvPr/>
        </p:nvSpPr>
        <p:spPr>
          <a:xfrm>
            <a:off x="2286000" y="228600"/>
            <a:ext cx="4343400" cy="523220"/>
          </a:xfrm>
          <a:prstGeom prst="rect">
            <a:avLst/>
          </a:prstGeom>
          <a:solidFill>
            <a:schemeClr val="accent1">
              <a:lumMod val="75000"/>
              <a:alpha val="1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  “Auger Observatory”</a:t>
            </a:r>
            <a:endParaRPr lang="en-US" sz="2800" dirty="0"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Punched Tape 11"/>
          <p:cNvSpPr/>
          <p:nvPr/>
        </p:nvSpPr>
        <p:spPr bwMode="auto">
          <a:xfrm>
            <a:off x="381000" y="685800"/>
            <a:ext cx="3429000" cy="612219"/>
          </a:xfrm>
          <a:prstGeom prst="flowChartPunchedTape">
            <a:avLst/>
          </a:prstGeom>
          <a:gradFill>
            <a:gsLst>
              <a:gs pos="31000">
                <a:schemeClr val="accent1">
                  <a:tint val="66000"/>
                  <a:satMod val="160000"/>
                </a:schemeClr>
              </a:gs>
              <a:gs pos="6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04800" y="4038600"/>
            <a:ext cx="7772400" cy="1463040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F1559F-E46D-4759-AFF3-0F648ABC04E9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304800" y="762000"/>
            <a:ext cx="8421023" cy="4770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Numericki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proracuni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: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- Auger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moze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detektuje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~ 100 mini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crnih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3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godine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rada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(PRE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nego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sto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LHC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pocne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radom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)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5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Auger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moze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nam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pruzi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prve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indikacije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o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ekstra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dimenzijama</a:t>
            </a:r>
            <a:r>
              <a:rPr lang="en-US" sz="2000" b="1" dirty="0">
                <a:solidFill>
                  <a:schemeClr val="accent5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USA Today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pise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o tome (2003):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"Dozens of tiny black holes may be forming right over our heads... </a:t>
            </a:r>
          </a:p>
          <a:p>
            <a:pPr eaLnBrk="0" hangingPunct="0">
              <a:defRPr/>
            </a:pP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A new observatory might start spotting signs of the tiny terrors, </a:t>
            </a:r>
          </a:p>
          <a:p>
            <a:pPr eaLnBrk="0" hangingPunct="0">
              <a:defRPr/>
            </a:pP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say physicists </a:t>
            </a:r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Feng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and </a:t>
            </a:r>
            <a:r>
              <a:rPr lang="en-US" sz="20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Shapere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. They're harmless and pose no </a:t>
            </a:r>
          </a:p>
          <a:p>
            <a:pPr eaLnBrk="0" hangingPunct="0">
              <a:defRPr/>
            </a:pP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threat to humans."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838200" y="2514600"/>
            <a:ext cx="7239000" cy="919401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charset="0"/>
                <a:cs typeface="+mn-cs"/>
              </a:rPr>
              <a:t>Auger je </a:t>
            </a:r>
            <a:r>
              <a:rPr lang="en-US" sz="2400" dirty="0" err="1">
                <a:latin typeface="Arial" charset="0"/>
                <a:cs typeface="+mn-cs"/>
              </a:rPr>
              <a:t>objavio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nekoliko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interesantnih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rezultata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ali</a:t>
            </a:r>
            <a:r>
              <a:rPr lang="en-US" sz="2400" dirty="0">
                <a:latin typeface="Arial" charset="0"/>
                <a:cs typeface="+mn-cs"/>
              </a:rPr>
              <a:t> NE </a:t>
            </a:r>
            <a:r>
              <a:rPr lang="en-US" sz="2400" dirty="0" err="1">
                <a:latin typeface="Arial" charset="0"/>
                <a:cs typeface="+mn-cs"/>
              </a:rPr>
              <a:t>i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dogadjaje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konzistentne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sa</a:t>
            </a:r>
            <a:r>
              <a:rPr lang="en-US" sz="2400" dirty="0">
                <a:latin typeface="Arial" charset="0"/>
                <a:cs typeface="+mn-cs"/>
              </a:rPr>
              <a:t> mini </a:t>
            </a:r>
            <a:r>
              <a:rPr lang="en-US" sz="2400" dirty="0" err="1">
                <a:latin typeface="Arial" charset="0"/>
                <a:cs typeface="+mn-cs"/>
              </a:rPr>
              <a:t>crnim</a:t>
            </a:r>
            <a:r>
              <a:rPr lang="en-US" sz="2400" dirty="0">
                <a:latin typeface="Arial" charset="0"/>
                <a:cs typeface="+mn-cs"/>
              </a:rPr>
              <a:t> </a:t>
            </a:r>
            <a:r>
              <a:rPr lang="en-US" sz="2400" dirty="0" err="1">
                <a:latin typeface="Arial" charset="0"/>
                <a:cs typeface="+mn-cs"/>
              </a:rPr>
              <a:t>rupama</a:t>
            </a:r>
            <a:r>
              <a:rPr lang="en-US" sz="2400" dirty="0">
                <a:latin typeface="Arial" charset="0"/>
                <a:cs typeface="+mn-cs"/>
              </a:rPr>
              <a:t>!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849F2D-BD69-4949-9146-44404EA494FB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66800" y="1371600"/>
            <a:ext cx="3243196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Sest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godina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posle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+mn-cs"/>
              </a:rPr>
              <a:t>…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533400" y="4038600"/>
            <a:ext cx="7924800" cy="578882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latin typeface="Arial" charset="0"/>
                <a:cs typeface="+mn-cs"/>
              </a:rPr>
              <a:t>  </a:t>
            </a:r>
            <a:r>
              <a:rPr lang="en-US" sz="2800" dirty="0" err="1">
                <a:latin typeface="Arial" charset="0"/>
                <a:cs typeface="+mn-cs"/>
              </a:rPr>
              <a:t>Da</a:t>
            </a:r>
            <a:r>
              <a:rPr lang="en-US" sz="2800" dirty="0">
                <a:latin typeface="Arial" charset="0"/>
                <a:cs typeface="+mn-cs"/>
              </a:rPr>
              <a:t> </a:t>
            </a:r>
            <a:r>
              <a:rPr lang="en-US" sz="2800" dirty="0" err="1">
                <a:latin typeface="Arial" charset="0"/>
                <a:cs typeface="+mn-cs"/>
              </a:rPr>
              <a:t>li</a:t>
            </a:r>
            <a:r>
              <a:rPr lang="en-US" sz="2800" dirty="0">
                <a:latin typeface="Arial" charset="0"/>
                <a:cs typeface="+mn-cs"/>
              </a:rPr>
              <a:t> je “</a:t>
            </a:r>
            <a:r>
              <a:rPr lang="en-US" sz="2800" dirty="0" err="1">
                <a:latin typeface="Arial" charset="0"/>
                <a:cs typeface="+mn-cs"/>
              </a:rPr>
              <a:t>TeV</a:t>
            </a:r>
            <a:r>
              <a:rPr lang="en-US" sz="2800" dirty="0">
                <a:latin typeface="Arial" charset="0"/>
                <a:cs typeface="+mn-cs"/>
              </a:rPr>
              <a:t> scale” </a:t>
            </a:r>
            <a:r>
              <a:rPr lang="en-US" sz="2800" dirty="0" err="1">
                <a:latin typeface="Arial" charset="0"/>
                <a:cs typeface="+mn-cs"/>
              </a:rPr>
              <a:t>gravitacija</a:t>
            </a:r>
            <a:r>
              <a:rPr lang="en-US" sz="2800" dirty="0">
                <a:latin typeface="Arial" charset="0"/>
                <a:cs typeface="+mn-cs"/>
              </a:rPr>
              <a:t> </a:t>
            </a:r>
            <a:r>
              <a:rPr lang="en-US" sz="2800" dirty="0" err="1">
                <a:latin typeface="Arial" charset="0"/>
                <a:cs typeface="+mn-cs"/>
              </a:rPr>
              <a:t>vec</a:t>
            </a:r>
            <a:r>
              <a:rPr lang="en-US" sz="2800" dirty="0">
                <a:latin typeface="Arial" charset="0"/>
                <a:cs typeface="+mn-cs"/>
              </a:rPr>
              <a:t> </a:t>
            </a:r>
            <a:r>
              <a:rPr lang="en-US" sz="2800" dirty="0" err="1">
                <a:latin typeface="Arial" charset="0"/>
                <a:cs typeface="+mn-cs"/>
              </a:rPr>
              <a:t>iskljucena</a:t>
            </a:r>
            <a:r>
              <a:rPr lang="en-US" sz="2800" dirty="0">
                <a:latin typeface="Arial" charset="0"/>
                <a:cs typeface="+mn-cs"/>
              </a:rPr>
              <a:t>?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762000"/>
            <a:ext cx="969231" cy="15382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926BB1-2DF0-441A-B1BB-50C9ED353649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0" y="4267200"/>
            <a:ext cx="898034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“Science may be described as the art of systematic over-simplification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.“</a:t>
            </a:r>
          </a:p>
          <a:p>
            <a:pPr eaLnBrk="0" hangingPunct="0">
              <a:defRPr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                            Karl Popper, The Observer, August 1982</a:t>
            </a:r>
          </a:p>
        </p:txBody>
      </p:sp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304800"/>
            <a:ext cx="3654425" cy="3676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762000" y="3886200"/>
            <a:ext cx="7848600" cy="2834640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2400" dirty="0">
              <a:latin typeface="Arial" charset="0"/>
              <a:cs typeface="+mn-cs"/>
            </a:endParaRP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02FA2B-3CFA-47CD-92EE-27EF460571CF}" type="slidenum">
              <a:rPr lang="en-US"/>
              <a:pPr>
                <a:defRPr/>
              </a:pPr>
              <a:t>47</a:t>
            </a:fld>
            <a:endParaRPr lang="en-US"/>
          </a:p>
        </p:txBody>
      </p:sp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066800"/>
            <a:ext cx="1968500" cy="2619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838200" y="3962399"/>
            <a:ext cx="7772400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Neki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fenomeni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imaju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svoj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prirodni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habitat u "grand desert-u“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koji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je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eliminisan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TeV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scale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gravitacijom</a:t>
            </a:r>
            <a:endParaRPr lang="en-US" sz="2000" b="1" dirty="0">
              <a:solidFill>
                <a:srgbClr val="FFFF00"/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rgbClr val="FFFF00"/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Kao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sto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je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stabilnost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protona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masa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Arial" charset="0"/>
                <a:cs typeface="+mn-cs"/>
              </a:rPr>
              <a:t>neutrina</a:t>
            </a:r>
            <a:r>
              <a:rPr lang="en-US" sz="2000" b="1" dirty="0">
                <a:solidFill>
                  <a:srgbClr val="FFFF00"/>
                </a:solidFill>
                <a:latin typeface="Arial" charset="0"/>
                <a:cs typeface="+mn-cs"/>
              </a:rPr>
              <a:t>...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Jaka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gravitacija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implicira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vrlo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brzi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raspad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protona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!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819400" y="304800"/>
            <a:ext cx="2667000" cy="510778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Model Building</a:t>
            </a:r>
            <a:endParaRPr lang="en-US" sz="2400" dirty="0">
              <a:latin typeface="Arial" charset="0"/>
              <a:cs typeface="+mn-cs"/>
            </a:endParaRPr>
          </a:p>
        </p:txBody>
      </p:sp>
      <p:graphicFrame>
        <p:nvGraphicFramePr>
          <p:cNvPr id="130049" name="Object 1"/>
          <p:cNvGraphicFramePr>
            <a:graphicFrameLocks noChangeAspect="1"/>
          </p:cNvGraphicFramePr>
          <p:nvPr/>
        </p:nvGraphicFramePr>
        <p:xfrm>
          <a:off x="2895600" y="5257800"/>
          <a:ext cx="2667000" cy="889000"/>
        </p:xfrm>
        <a:graphic>
          <a:graphicData uri="http://schemas.openxmlformats.org/presentationml/2006/ole">
            <p:oleObj spid="_x0000_s130049" name="Equation" r:id="rId5" imgW="1511280" imgH="583920" progId="Equation.3">
              <p:embed/>
            </p:oleObj>
          </a:graphicData>
        </a:graphic>
      </p:graphicFrame>
      <p:graphicFrame>
        <p:nvGraphicFramePr>
          <p:cNvPr id="130050" name="Object 2"/>
          <p:cNvGraphicFramePr>
            <a:graphicFrameLocks noChangeAspect="1"/>
          </p:cNvGraphicFramePr>
          <p:nvPr/>
        </p:nvGraphicFramePr>
        <p:xfrm>
          <a:off x="7239000" y="6153150"/>
          <a:ext cx="1301750" cy="347663"/>
        </p:xfrm>
        <a:graphic>
          <a:graphicData uri="http://schemas.openxmlformats.org/presentationml/2006/ole">
            <p:oleObj spid="_x0000_s130050" name="Equation" r:id="rId6" imgW="787320" imgH="2286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AF9C42-1C9E-4945-8261-B002D8A89028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0" y="762000"/>
            <a:ext cx="8281434" cy="55707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Gauging the baryon number</a:t>
            </a:r>
          </a:p>
          <a:p>
            <a:pPr eaLnBrk="0" hangingPunct="0">
              <a:buFontTx/>
              <a:buChar char="•"/>
              <a:defRPr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Jedan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od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nacina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spasemo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proton je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gauge-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ujemo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barionski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broj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→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promovisemo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 U(1)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B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 u gauge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simetriju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Problemi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: </a:t>
            </a:r>
          </a:p>
          <a:p>
            <a:pPr eaLnBrk="0" hangingPunct="0">
              <a:buFontTx/>
              <a:buChar char="•"/>
              <a:defRPr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Bariogeneza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 - Pre: “Mi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postojimo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 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Arial" charset="0"/>
              </a:rPr>
              <a:t>→ 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proton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mora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bude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stablan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“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 -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Posle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: “Mi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postojimo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→ 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proton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mora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bude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nestabilan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Arial" charset="0"/>
                <a:cs typeface="+mn-cs"/>
              </a:rPr>
              <a:t>“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Ako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je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barionski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broj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odrzan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barioni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anti-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barioni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bi se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tako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efikasno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anihilirali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da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bi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danas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svemir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imao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samo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cs typeface="+mn-cs"/>
              </a:rPr>
              <a:t>fotone</a:t>
            </a:r>
            <a:endParaRPr lang="en-US" sz="2000" b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Gauge-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iranje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barionskog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broja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nije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vrlo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atraktivno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resenje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+mn-cs"/>
              </a:rPr>
              <a:t>!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2743200" y="152400"/>
            <a:ext cx="3352800" cy="510778"/>
          </a:xfrm>
          <a:prstGeom prst="roundRect">
            <a:avLst/>
          </a:prstGeom>
          <a:gradFill>
            <a:gsLst>
              <a:gs pos="2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Spasavanje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Protona</a:t>
            </a:r>
            <a:endParaRPr lang="en-US" sz="2400" dirty="0"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C5E060-F21E-456D-B3DB-667946B80B32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19813" name="Rectangle 5"/>
          <p:cNvSpPr>
            <a:spLocks noChangeArrowheads="1"/>
          </p:cNvSpPr>
          <p:nvPr/>
        </p:nvSpPr>
        <p:spPr bwMode="auto">
          <a:xfrm>
            <a:off x="0" y="0"/>
            <a:ext cx="8768747" cy="68941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</a:t>
            </a:r>
            <a:r>
              <a:rPr lang="en-US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Alternativa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: “Split Fermions”</a:t>
            </a:r>
          </a:p>
          <a:p>
            <a:pPr eaLnBrk="0" hangingPunct="0">
              <a:defRPr/>
            </a:pPr>
            <a:endParaRPr lang="en-US" sz="2400" b="1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i="1" dirty="0">
                <a:solidFill>
                  <a:srgbClr val="00B050"/>
                </a:solidFill>
                <a:latin typeface="Arial" charset="0"/>
                <a:cs typeface="+mn-cs"/>
              </a:rPr>
              <a:t>N. </a:t>
            </a:r>
            <a:r>
              <a:rPr lang="en-US" i="1" dirty="0" err="1">
                <a:solidFill>
                  <a:srgbClr val="00B050"/>
                </a:solidFill>
                <a:latin typeface="Arial" charset="0"/>
                <a:cs typeface="+mn-cs"/>
              </a:rPr>
              <a:t>Arkani-Hamed</a:t>
            </a:r>
            <a:r>
              <a:rPr lang="en-US" i="1" dirty="0">
                <a:solidFill>
                  <a:srgbClr val="00B050"/>
                </a:solidFill>
                <a:latin typeface="Arial" charset="0"/>
                <a:cs typeface="+mn-cs"/>
              </a:rPr>
              <a:t>, M. Schmaltz, </a:t>
            </a:r>
            <a:r>
              <a:rPr lang="en-US" b="1" i="1" dirty="0">
                <a:solidFill>
                  <a:srgbClr val="00B050"/>
                </a:solidFill>
                <a:latin typeface="Arial" charset="0"/>
                <a:cs typeface="+mn-cs"/>
              </a:rPr>
              <a:t>Phys. Rev. D 61</a:t>
            </a:r>
            <a:r>
              <a:rPr lang="en-US" i="1" dirty="0">
                <a:solidFill>
                  <a:srgbClr val="00B050"/>
                </a:solidFill>
                <a:latin typeface="Arial" charset="0"/>
                <a:cs typeface="+mn-cs"/>
              </a:rPr>
              <a:t>:033005 (2000)</a:t>
            </a:r>
            <a:r>
              <a:rPr lang="en-US" dirty="0">
                <a:solidFill>
                  <a:srgbClr val="00B050"/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bi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sprecili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direktnu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QQQL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interakciju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koja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uzrokuje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raspad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protona</a:t>
            </a:r>
            <a:endParaRPr lang="en-US" sz="20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moramo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FIZICKI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odvojimo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kvarkove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od</a:t>
            </a:r>
            <a:r>
              <a:rPr lang="en-US" sz="2000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cs typeface="+mn-cs"/>
              </a:rPr>
              <a:t>leptona</a:t>
            </a:r>
            <a:endParaRPr lang="en-US" sz="2000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Kvarkovi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leptoni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su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lokalizovani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razlicitim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lokacijama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“thick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brane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”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Ili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na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razlicitim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brane-ama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Model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daje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eksponencijalno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mali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“coupling”  (wave function overlap)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izmedju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kvarkova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leptona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Opasna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QQQL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interakcija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je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supresovana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solidFill>
                <a:schemeClr val="tx2">
                  <a:lumMod val="10000"/>
                </a:schemeClr>
              </a:solidFill>
              <a:latin typeface="Arial" charset="0"/>
              <a:cs typeface="+mn-cs"/>
            </a:endParaRPr>
          </a:p>
        </p:txBody>
      </p:sp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2514600"/>
            <a:ext cx="3962400" cy="1412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" descr="escve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514600" y="1295400"/>
            <a:ext cx="4040188" cy="4114800"/>
          </a:xfrm>
        </p:spPr>
      </p:pic>
      <p:sp>
        <p:nvSpPr>
          <p:cNvPr id="1028" name="Rectangle 38"/>
          <p:cNvSpPr>
            <a:spLocks noChangeArrowheads="1"/>
          </p:cNvSpPr>
          <p:nvPr/>
        </p:nvSpPr>
        <p:spPr bwMode="auto">
          <a:xfrm>
            <a:off x="2514600" y="1447800"/>
            <a:ext cx="1676400" cy="17526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/>
          </a:p>
          <a:p>
            <a:pPr algn="ctr" eaLnBrk="0" hangingPunct="0"/>
            <a:endParaRPr lang="en-US"/>
          </a:p>
        </p:txBody>
      </p:sp>
      <p:sp>
        <p:nvSpPr>
          <p:cNvPr id="1030" name="Text Box 41"/>
          <p:cNvSpPr txBox="1">
            <a:spLocks noChangeArrowheads="1"/>
          </p:cNvSpPr>
          <p:nvPr/>
        </p:nvSpPr>
        <p:spPr bwMode="auto">
          <a:xfrm>
            <a:off x="2514600" y="5715000"/>
            <a:ext cx="4038600" cy="830997"/>
          </a:xfrm>
          <a:prstGeom prst="rect">
            <a:avLst/>
          </a:prstGeom>
          <a:solidFill>
            <a:srgbClr val="FF0000"/>
          </a:solidFill>
          <a:ln w="508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 err="1" smtClean="0">
                <a:cs typeface="+mn-cs"/>
              </a:rPr>
              <a:t>Zemlja</a:t>
            </a:r>
            <a:r>
              <a:rPr lang="en-US" sz="2400" b="1" dirty="0" smtClean="0">
                <a:latin typeface="Arial" pitchFamily="34" charset="0"/>
                <a:cs typeface="+mn-cs"/>
              </a:rPr>
              <a:t>:  </a:t>
            </a:r>
            <a:r>
              <a:rPr lang="en-US" sz="2400" b="1" dirty="0" err="1" smtClean="0">
                <a:latin typeface="Arial" pitchFamily="34" charset="0"/>
                <a:cs typeface="+mn-cs"/>
              </a:rPr>
              <a:t>V</a:t>
            </a:r>
            <a:r>
              <a:rPr lang="en-US" sz="2400" b="1" baseline="-25000" dirty="0" err="1" smtClean="0">
                <a:cs typeface="+mn-cs"/>
              </a:rPr>
              <a:t>kos</a:t>
            </a:r>
            <a:r>
              <a:rPr lang="en-US" sz="2400" b="1" dirty="0" smtClean="0">
                <a:latin typeface="Arial" pitchFamily="34" charset="0"/>
                <a:cs typeface="+mn-cs"/>
              </a:rPr>
              <a:t> </a:t>
            </a:r>
            <a:r>
              <a:rPr lang="en-US" sz="2400" b="1" dirty="0">
                <a:latin typeface="Arial" pitchFamily="34" charset="0"/>
                <a:cs typeface="+mn-cs"/>
              </a:rPr>
              <a:t>= </a:t>
            </a:r>
            <a:r>
              <a:rPr lang="en-US" sz="2400" b="1" dirty="0" smtClean="0">
                <a:latin typeface="Arial" pitchFamily="34" charset="0"/>
                <a:cs typeface="+mn-cs"/>
              </a:rPr>
              <a:t>11 km/s</a:t>
            </a:r>
            <a:endParaRPr lang="en-US" sz="2400" b="1" dirty="0"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r>
              <a:rPr lang="en-US" sz="2400" b="1" dirty="0" err="1" smtClean="0">
                <a:latin typeface="Arial" pitchFamily="34" charset="0"/>
                <a:cs typeface="+mn-cs"/>
              </a:rPr>
              <a:t>Sunce</a:t>
            </a:r>
            <a:r>
              <a:rPr lang="en-US" sz="2400" b="1" dirty="0" smtClean="0">
                <a:latin typeface="Arial" pitchFamily="34" charset="0"/>
                <a:cs typeface="+mn-cs"/>
              </a:rPr>
              <a:t>:   </a:t>
            </a:r>
            <a:r>
              <a:rPr lang="en-US" sz="2400" b="1" dirty="0" err="1" smtClean="0">
                <a:latin typeface="Arial" pitchFamily="34" charset="0"/>
                <a:cs typeface="+mn-cs"/>
              </a:rPr>
              <a:t>V</a:t>
            </a:r>
            <a:r>
              <a:rPr lang="en-US" sz="2400" b="1" baseline="-25000" dirty="0" err="1" smtClean="0">
                <a:cs typeface="+mn-cs"/>
              </a:rPr>
              <a:t>kos</a:t>
            </a:r>
            <a:r>
              <a:rPr lang="en-US" sz="2400" b="1" dirty="0" smtClean="0">
                <a:latin typeface="Arial" pitchFamily="34" charset="0"/>
                <a:cs typeface="+mn-cs"/>
              </a:rPr>
              <a:t> </a:t>
            </a:r>
            <a:r>
              <a:rPr lang="en-US" sz="2400" b="1" dirty="0">
                <a:latin typeface="Arial" pitchFamily="34" charset="0"/>
                <a:cs typeface="+mn-cs"/>
              </a:rPr>
              <a:t>= </a:t>
            </a:r>
            <a:r>
              <a:rPr lang="en-US" sz="2400" b="1" dirty="0" smtClean="0">
                <a:latin typeface="Arial" pitchFamily="34" charset="0"/>
                <a:cs typeface="+mn-cs"/>
              </a:rPr>
              <a:t>600 km/s</a:t>
            </a:r>
            <a:endParaRPr lang="en-US" sz="2400" b="1" dirty="0">
              <a:latin typeface="Arial" pitchFamily="34" charset="0"/>
              <a:cs typeface="+mn-cs"/>
            </a:endParaRPr>
          </a:p>
        </p:txBody>
      </p:sp>
      <p:graphicFrame>
        <p:nvGraphicFramePr>
          <p:cNvPr id="1026" name="Object 43"/>
          <p:cNvGraphicFramePr>
            <a:graphicFrameLocks noChangeAspect="1"/>
          </p:cNvGraphicFramePr>
          <p:nvPr>
            <p:ph sz="half" idx="2"/>
          </p:nvPr>
        </p:nvGraphicFramePr>
        <p:xfrm>
          <a:off x="381000" y="2665413"/>
          <a:ext cx="1752600" cy="852487"/>
        </p:xfrm>
        <a:graphic>
          <a:graphicData uri="http://schemas.openxmlformats.org/presentationml/2006/ole">
            <p:oleObj spid="_x0000_s235522" name="Equation" r:id="rId5" imgW="914400" imgH="444240" progId="Equation.3">
              <p:embed/>
            </p:oleObj>
          </a:graphicData>
        </a:graphic>
      </p:graphicFrame>
      <p:sp>
        <p:nvSpPr>
          <p:cNvPr id="1031" name="Text Box 44"/>
          <p:cNvSpPr txBox="1">
            <a:spLocks noChangeArrowheads="1"/>
          </p:cNvSpPr>
          <p:nvPr/>
        </p:nvSpPr>
        <p:spPr bwMode="auto">
          <a:xfrm>
            <a:off x="609600" y="3733800"/>
            <a:ext cx="1249060" cy="646331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+mn-cs"/>
              </a:rPr>
              <a:t>Masa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+mn-c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M</a:t>
            </a:r>
          </a:p>
          <a:p>
            <a:pPr algn="ctr" eaLnBrk="0" hangingPunct="0">
              <a:defRPr/>
            </a:pP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+mn-cs"/>
              </a:rPr>
              <a:t>Radijus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+mn-cs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R</a:t>
            </a:r>
          </a:p>
        </p:txBody>
      </p:sp>
      <p:sp>
        <p:nvSpPr>
          <p:cNvPr id="1032" name="Text Box 45"/>
          <p:cNvSpPr txBox="1">
            <a:spLocks noChangeArrowheads="1"/>
          </p:cNvSpPr>
          <p:nvPr/>
        </p:nvSpPr>
        <p:spPr bwMode="auto">
          <a:xfrm>
            <a:off x="304800" y="2057400"/>
            <a:ext cx="2057400" cy="366713"/>
          </a:xfrm>
          <a:prstGeom prst="rect">
            <a:avLst/>
          </a:prstGeom>
          <a:solidFill>
            <a:schemeClr val="tx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 Escape Velocity</a:t>
            </a:r>
          </a:p>
        </p:txBody>
      </p:sp>
      <p:sp>
        <p:nvSpPr>
          <p:cNvPr id="1033" name="Text Box 46"/>
          <p:cNvSpPr txBox="1">
            <a:spLocks noChangeArrowheads="1"/>
          </p:cNvSpPr>
          <p:nvPr/>
        </p:nvSpPr>
        <p:spPr bwMode="auto">
          <a:xfrm>
            <a:off x="6400800" y="2209800"/>
            <a:ext cx="2560320" cy="192024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  <a:p>
            <a:pPr algn="just" eaLnBrk="0" hangingPunct="0">
              <a:defRPr/>
            </a:pPr>
            <a:endParaRPr lang="en-US" b="1" dirty="0" err="1" smtClean="0">
              <a:latin typeface="Arial" pitchFamily="34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981200" y="304800"/>
            <a:ext cx="5572839" cy="715089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S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+mn-cs"/>
              </a:rPr>
              <a:t>avladavanje</a:t>
            </a:r>
            <a:r>
              <a:rPr lang="en-US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+mn-cs"/>
              </a:rPr>
              <a:t>gravitacije</a:t>
            </a:r>
            <a:endParaRPr lang="en-US" sz="3600" dirty="0"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24384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</a:rPr>
              <a:t>Druga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Kosmicka</a:t>
            </a:r>
            <a:r>
              <a:rPr lang="en-US" sz="1600" dirty="0" smtClean="0">
                <a:solidFill>
                  <a:srgbClr val="FFFF00"/>
                </a:solidFill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</a:rPr>
              <a:t>Brzina</a:t>
            </a:r>
            <a:r>
              <a:rPr lang="en-US" sz="1600" dirty="0" smtClean="0">
                <a:solidFill>
                  <a:srgbClr val="FFFF00"/>
                </a:solidFill>
              </a:rPr>
              <a:t>:</a:t>
            </a:r>
          </a:p>
          <a:p>
            <a:endParaRPr lang="en-US" sz="1600" dirty="0" smtClean="0"/>
          </a:p>
          <a:p>
            <a:r>
              <a:rPr lang="en-US" sz="1600" dirty="0" err="1" smtClean="0"/>
              <a:t>Potrebna</a:t>
            </a:r>
            <a:r>
              <a:rPr lang="en-US" sz="1600" dirty="0" smtClean="0"/>
              <a:t> </a:t>
            </a:r>
            <a:r>
              <a:rPr lang="en-US" sz="1600" dirty="0" err="1" smtClean="0"/>
              <a:t>da</a:t>
            </a:r>
            <a:r>
              <a:rPr lang="en-US" sz="1600" dirty="0" smtClean="0"/>
              <a:t> bi se </a:t>
            </a:r>
            <a:r>
              <a:rPr lang="en-US" sz="1600" dirty="0" err="1" smtClean="0"/>
              <a:t>savladala</a:t>
            </a:r>
            <a:r>
              <a:rPr lang="en-US" sz="1600" dirty="0" smtClean="0"/>
              <a:t> </a:t>
            </a:r>
            <a:r>
              <a:rPr lang="en-US" sz="1600" dirty="0" err="1" smtClean="0"/>
              <a:t>gravitacija</a:t>
            </a:r>
            <a:r>
              <a:rPr lang="en-US" sz="1600" dirty="0" smtClean="0"/>
              <a:t> </a:t>
            </a:r>
          </a:p>
          <a:p>
            <a:r>
              <a:rPr lang="en-US" sz="1600" dirty="0" err="1" smtClean="0"/>
              <a:t>nekog</a:t>
            </a:r>
            <a:r>
              <a:rPr lang="en-US" sz="1600" dirty="0" smtClean="0"/>
              <a:t> </a:t>
            </a:r>
            <a:r>
              <a:rPr lang="en-US" sz="1600" dirty="0" err="1" smtClean="0"/>
              <a:t>objekta</a:t>
            </a:r>
            <a:endParaRPr lang="en-US" sz="16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 bwMode="auto">
          <a:xfrm>
            <a:off x="2514600" y="1219200"/>
            <a:ext cx="3048000" cy="9144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4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9EBA11-1E2D-4230-ACCE-094E93D256F2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0" y="381000"/>
            <a:ext cx="7893508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Propagator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izmedju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fermiona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koji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su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razdvojeni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ekstra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dimenziji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 (u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limitu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visokih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energija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pri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velikim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razmenama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impulsa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)</a:t>
            </a: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 d: 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separacija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izmedju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kvarkova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leptona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  </a:t>
            </a:r>
            <a:r>
              <a:rPr lang="el-GR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Arial" charset="0"/>
              </a:rPr>
              <a:t>σ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sirina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fermionske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talasne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funkcije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Propagator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ima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normalnu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 4-dim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formu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osim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sto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je coupling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 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redukovan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exponencijalno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malim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“wave function overlap-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om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"</a:t>
            </a: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“Suppression factor”                           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 (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koji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se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moze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postici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malim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podesavanjem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" charset="0"/>
                <a:cs typeface="+mn-cs"/>
              </a:rPr>
              <a:t>                    )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Moze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kompletno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zastiti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proton!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2743200" y="4876800"/>
          <a:ext cx="1535113" cy="393700"/>
        </p:xfrm>
        <a:graphic>
          <a:graphicData uri="http://schemas.openxmlformats.org/presentationml/2006/ole">
            <p:oleObj spid="_x0000_s44034" name="Equation" r:id="rId4" imgW="888840" imgH="228600" progId="Equation.3">
              <p:embed/>
            </p:oleObj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/>
        </p:nvGraphicFramePr>
        <p:xfrm>
          <a:off x="5257800" y="5334000"/>
          <a:ext cx="900113" cy="300038"/>
        </p:xfrm>
        <a:graphic>
          <a:graphicData uri="http://schemas.openxmlformats.org/presentationml/2006/ole">
            <p:oleObj spid="_x0000_s44035" name="Equation" r:id="rId5" imgW="533160" imgH="177480" progId="Equation.3">
              <p:embed/>
            </p:oleObj>
          </a:graphicData>
        </a:graphic>
      </p:graphicFrame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2728913" y="1295400"/>
          <a:ext cx="2554287" cy="638175"/>
        </p:xfrm>
        <a:graphic>
          <a:graphicData uri="http://schemas.openxmlformats.org/presentationml/2006/ole">
            <p:oleObj spid="_x0000_s44036" name="Equation" r:id="rId6" imgW="1066680" imgH="2664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2D1DAE-54F7-4BAC-AA18-78494617A56C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04800" y="381000"/>
            <a:ext cx="8394700" cy="6155531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            </a:t>
            </a:r>
            <a:r>
              <a:rPr lang="en-US" sz="2400" b="1" dirty="0" err="1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Posledice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: </a:t>
            </a:r>
            <a:r>
              <a:rPr lang="en-US" sz="2400" b="1" dirty="0" err="1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cena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koju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moramo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400" b="1" dirty="0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platimo</a:t>
            </a:r>
            <a:endParaRPr lang="en-US" sz="2400" b="1" dirty="0">
              <a:solidFill>
                <a:schemeClr val="tx1">
                  <a:lumMod val="85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b="1" dirty="0">
              <a:solidFill>
                <a:srgbClr val="00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400" b="1" dirty="0">
              <a:solidFill>
                <a:srgbClr val="000000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rgbClr val="33CC33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2400" dirty="0">
              <a:solidFill>
                <a:srgbClr val="33CC33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Prostorno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razdavjanje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kvarkova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leptona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moze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sacuva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proton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Medjutim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posledice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sudare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neutrina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kvarkova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u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nukelonima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u </a:t>
            </a:r>
          </a:p>
          <a:p>
            <a:pPr eaLnBrk="0" hangingPunct="0">
              <a:defRPr/>
            </a:pP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atmosferi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su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katastrofalne</a:t>
            </a: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Korektni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“black hole production cross section” </a:t>
            </a:r>
            <a:r>
              <a:rPr lang="en-US" sz="2000" dirty="0" err="1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nije</a:t>
            </a: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vise </a:t>
            </a: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dirty="0"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dirty="0"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Vec</a:t>
            </a:r>
            <a:r>
              <a:rPr lang="en-US" sz="2000" dirty="0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moramo</a:t>
            </a:r>
            <a:r>
              <a:rPr lang="en-US" sz="2000" dirty="0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dirty="0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ubacimo</a:t>
            </a:r>
            <a:r>
              <a:rPr lang="en-US" sz="2000" dirty="0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ogromni</a:t>
            </a:r>
            <a:r>
              <a:rPr lang="en-US" sz="2000" dirty="0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“suppression factor”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" charset="0"/>
                <a:cs typeface="+mn-cs"/>
              </a:rPr>
              <a:t>                                                 </a:t>
            </a:r>
          </a:p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                          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09600" y="1219200"/>
            <a:ext cx="7631128" cy="4086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D. </a:t>
            </a:r>
            <a:r>
              <a:rPr lang="en-US" dirty="0" err="1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Stojkovic</a:t>
            </a:r>
            <a:r>
              <a:rPr lang="en-US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G. </a:t>
            </a:r>
            <a:r>
              <a:rPr lang="en-US" dirty="0" err="1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Starkman</a:t>
            </a:r>
            <a:r>
              <a:rPr lang="en-US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D. Dai, </a:t>
            </a:r>
            <a:r>
              <a:rPr lang="en-US" b="1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  <a:hlinkClick r:id="rId4"/>
              </a:rPr>
              <a:t>Phys. Rev. </a:t>
            </a:r>
            <a:r>
              <a:rPr lang="en-US" b="1" dirty="0" err="1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  <a:hlinkClick r:id="rId4"/>
              </a:rPr>
              <a:t>Lett</a:t>
            </a:r>
            <a:r>
              <a:rPr lang="en-US" b="1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  <a:hlinkClick r:id="rId4"/>
              </a:rPr>
              <a:t>. </a:t>
            </a:r>
            <a:r>
              <a:rPr lang="en-US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  <a:hlinkClick r:id="rId4"/>
              </a:rPr>
              <a:t> 96, 041303 (2006)</a:t>
            </a:r>
            <a:r>
              <a:rPr lang="en-US" dirty="0">
                <a:solidFill>
                  <a:srgbClr val="33CC3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3657600" y="4724400"/>
          <a:ext cx="990600" cy="414338"/>
        </p:xfrm>
        <a:graphic>
          <a:graphicData uri="http://schemas.openxmlformats.org/presentationml/2006/ole">
            <p:oleObj spid="_x0000_s45058" name="Equation" r:id="rId5" imgW="545760" imgH="228600" progId="Equation.3">
              <p:embed/>
            </p:oleObj>
          </a:graphicData>
        </a:graphic>
      </p:graphicFrame>
      <p:sp>
        <p:nvSpPr>
          <p:cNvPr id="23" name="Rounded Rectangle 22"/>
          <p:cNvSpPr/>
          <p:nvPr/>
        </p:nvSpPr>
        <p:spPr bwMode="auto">
          <a:xfrm>
            <a:off x="3505200" y="5943600"/>
            <a:ext cx="1752600" cy="510778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10</a:t>
            </a:r>
            <a:r>
              <a:rPr lang="en-US" sz="24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52</a:t>
            </a:r>
            <a:endParaRPr lang="en-US" sz="2400" dirty="0">
              <a:latin typeface="Arial" charset="0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457200"/>
            <a:ext cx="8686800" cy="4800600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D54DDD-0DC2-4C73-906E-F495FC7A5539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33400" y="762000"/>
            <a:ext cx="8390567" cy="4093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Proton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sadrzi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druge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partone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osim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kvarkova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npr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.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gluoni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i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drugi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gauge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bozoni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Medjutim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: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Ako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su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kvarkovi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leptoni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razdvojeni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svi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ostali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procesi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viseg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reda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su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takodje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vrlo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supresovani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1)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Eksponencijalnim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“wave function suppression”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faktorima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2) “Power law volume suppression” </a:t>
            </a:r>
            <a:r>
              <a:rPr lang="en-US" sz="2000" b="1" dirty="0" err="1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faktorima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…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152400" y="1066800"/>
            <a:ext cx="8686800" cy="2834640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762BA9-2E1E-41B2-BEFC-F421AD65C682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304800" y="1295400"/>
            <a:ext cx="8202613" cy="3170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Veliki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faktori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supresije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mnoze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totalni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“production cross section” </a:t>
            </a:r>
          </a:p>
          <a:p>
            <a:pPr eaLnBrk="0" hangingPunct="0">
              <a:defRPr/>
            </a:pP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</a:t>
            </a:r>
          </a:p>
          <a:p>
            <a:pPr eaLnBrk="0" hangingPunct="0">
              <a:defRPr/>
            </a:pP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Tako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odgovarajuca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verovatnoca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proizvodnje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crne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rupe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od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strane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kosmickih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neutrina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000" i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nije</a:t>
            </a:r>
            <a:r>
              <a:rPr lang="en-US" sz="2000" i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uopste</a:t>
            </a:r>
            <a:r>
              <a:rPr lang="en-US" sz="2000" i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interesantna</a:t>
            </a:r>
            <a:r>
              <a:rPr lang="en-US" sz="2000" i="1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Auger </a:t>
            </a:r>
            <a:r>
              <a:rPr lang="en-US" sz="2000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Opservatoriju</a:t>
            </a:r>
            <a:r>
              <a:rPr lang="en-US" sz="2000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!</a:t>
            </a: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3200400" y="1981200"/>
          <a:ext cx="2097088" cy="485775"/>
        </p:xfrm>
        <a:graphic>
          <a:graphicData uri="http://schemas.openxmlformats.org/presentationml/2006/ole">
            <p:oleObj spid="_x0000_s49154" name="Equation" r:id="rId4" imgW="876240" imgH="203040" progId="Equation.3">
              <p:embed/>
            </p:oleObj>
          </a:graphicData>
        </a:graphic>
      </p:graphicFrame>
      <p:sp>
        <p:nvSpPr>
          <p:cNvPr id="16" name="Rounded Rectangle 15"/>
          <p:cNvSpPr/>
          <p:nvPr/>
        </p:nvSpPr>
        <p:spPr bwMode="auto">
          <a:xfrm>
            <a:off x="1066800" y="5105400"/>
            <a:ext cx="6858000" cy="919401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Odsustvo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 BH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signala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na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Auger-u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verovatno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nema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nikakve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implikacije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za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 LHC</a:t>
            </a:r>
          </a:p>
        </p:txBody>
      </p:sp>
      <p:sp>
        <p:nvSpPr>
          <p:cNvPr id="17" name="Down Arrow 16"/>
          <p:cNvSpPr/>
          <p:nvPr/>
        </p:nvSpPr>
        <p:spPr bwMode="auto">
          <a:xfrm>
            <a:off x="3886200" y="4191000"/>
            <a:ext cx="838200" cy="490776"/>
          </a:xfrm>
          <a:prstGeom prst="downArrow">
            <a:avLst/>
          </a:prstGeom>
          <a:solidFill>
            <a:schemeClr val="tx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218340-033E-44CB-A078-4FBBD1934FF2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0" y="685800"/>
            <a:ext cx="7596951" cy="55707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Crne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rupe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mogu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biti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proizvedene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u NN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ili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  <a:r>
              <a:rPr lang="el-GR" sz="2000" b="1" dirty="0">
                <a:solidFill>
                  <a:srgbClr val="002060"/>
                </a:solidFill>
                <a:latin typeface="Arial" charset="0"/>
                <a:cs typeface="Arial" charset="0"/>
              </a:rPr>
              <a:t>γ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N </a:t>
            </a:r>
            <a:r>
              <a:rPr lang="en-US" sz="2000" b="1" dirty="0" err="1">
                <a:solidFill>
                  <a:srgbClr val="002060"/>
                </a:solidFill>
                <a:latin typeface="Arial" charset="0"/>
                <a:cs typeface="+mn-cs"/>
              </a:rPr>
              <a:t>sudarima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Problemi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: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4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Zemljina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atmosfera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nije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transparentna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nukleone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fotone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kao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sto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je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neutrina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SM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interakcije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mnogo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jace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nukleone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fotone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Oni ne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mogu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da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proizvedu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kvazi-horizontalne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snopove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duboko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u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atmosferi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     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        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Ne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postoji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distinktni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experimentalni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signal </a:t>
            </a:r>
          </a:p>
          <a:p>
            <a:pPr eaLnBrk="0" hangingPunct="0">
              <a:defRPr/>
            </a:pP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                    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za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proizvodnju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crnih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Arial" charset="0"/>
                <a:cs typeface="+mn-cs"/>
              </a:rPr>
              <a:t>rupa</a:t>
            </a:r>
            <a:r>
              <a:rPr lang="en-US" sz="2400" b="1" dirty="0">
                <a:solidFill>
                  <a:srgbClr val="00B0F0"/>
                </a:solidFill>
                <a:latin typeface="Arial" charset="0"/>
                <a:cs typeface="+mn-cs"/>
              </a:rPr>
              <a:t>!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 bwMode="auto">
          <a:xfrm>
            <a:off x="152400" y="228600"/>
            <a:ext cx="8686800" cy="6035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500117-8598-455D-B739-9E2D8999B88A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304800" y="609600"/>
            <a:ext cx="7534435" cy="51398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lepton-lepton (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npr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.  </a:t>
            </a:r>
            <a:r>
              <a:rPr lang="el-GR" sz="24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SHeiseiMinchotaiW3"/>
                <a:ea typeface="HGSHeiseiMinchotaiW3"/>
                <a:cs typeface="+mn-cs"/>
              </a:rPr>
              <a:t>ν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SHeiseiMinchotaiW3"/>
                <a:ea typeface="HGSHeiseiMinchotaiW3"/>
                <a:cs typeface="+mn-cs"/>
              </a:rPr>
              <a:t>e</a:t>
            </a:r>
            <a:r>
              <a:rPr lang="en-US" sz="2400" b="1" baseline="30000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SHeiseiMinchotaiW3"/>
                <a:ea typeface="HGSHeiseiMinchotaiW3"/>
                <a:cs typeface="+mn-cs"/>
              </a:rPr>
              <a:t>-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)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sudarima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?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</a:t>
            </a:r>
            <a:r>
              <a:rPr lang="en-US" sz="2400" b="1" baseline="-25000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je 2000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puta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manja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od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</a:t>
            </a:r>
            <a:r>
              <a:rPr lang="en-US" sz="2400" b="1" baseline="-25000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</a:t>
            </a:r>
            <a:r>
              <a:rPr lang="el-GR" sz="24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GSHeiseiMinchotaiW3"/>
                <a:ea typeface="HGSHeiseiMinchotaiW3"/>
                <a:cs typeface="+mn-cs"/>
              </a:rPr>
              <a:t> </a:t>
            </a:r>
            <a:endParaRPr lang="en-US" sz="24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Threshold 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leptonsku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produkciju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crnih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 </a:t>
            </a:r>
          </a:p>
          <a:p>
            <a:pPr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2000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puta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veca</a:t>
            </a:r>
            <a:endParaRPr lang="en-US" sz="20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rgbClr val="00206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Kosmicki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flux 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neutrina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brzo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opada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energijom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( 1/E</a:t>
            </a:r>
            <a:r>
              <a:rPr lang="en-US" sz="2000" b="1" baseline="30000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2.7</a:t>
            </a:r>
            <a:r>
              <a:rPr lang="en-US" sz="2000" b="1" dirty="0">
                <a:solidFill>
                  <a:srgbClr val="00206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)</a:t>
            </a: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Faktor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supresije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 10</a:t>
            </a:r>
            <a:r>
              <a:rPr lang="en-US" sz="2000" b="1" baseline="30000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8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Auger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Opservatorija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ne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moze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detektuje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takav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signal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228600" y="2057400"/>
            <a:ext cx="8686800" cy="4800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17A097-965E-4F3A-95AE-D4ED80FAFAF0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533400" y="2272129"/>
            <a:ext cx="8001000" cy="42780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Neutron-antineutron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oscilacije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uzrokovane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operatorima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tipa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uddudd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Limiti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za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       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oscilacije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zahtevaju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separaciju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d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kvarka</a:t>
            </a:r>
            <a:endParaRPr lang="en-US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Posledice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Sa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povecanjem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rastojanja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izmedju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kvarkova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,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maksimalni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3+1-dim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impakt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parametar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koji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rezultira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kreacijom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crne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rupe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 se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latin typeface="Arial" charset="0"/>
                <a:cs typeface="+mn-cs"/>
              </a:rPr>
              <a:t>smanjuje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                          </a:t>
            </a:r>
          </a:p>
          <a:p>
            <a:pPr eaLnBrk="0" hangingPunct="0">
              <a:defRPr/>
            </a:pP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cross section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produkciju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se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smanjuje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“bulk”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komponenta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ugaonog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momenta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raste</a:t>
            </a:r>
            <a:endParaRPr lang="en-US" sz="2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38200" y="1143000"/>
            <a:ext cx="5928995" cy="37457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D. Dai, D. </a:t>
            </a:r>
            <a:r>
              <a:rPr lang="en-US" sz="16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Stojkovic</a:t>
            </a:r>
            <a:r>
              <a:rPr lang="en-US" sz="16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, G. </a:t>
            </a:r>
            <a:r>
              <a:rPr lang="en-US" sz="1600" dirty="0" err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Starkman</a:t>
            </a:r>
            <a:r>
              <a:rPr lang="en-US" sz="16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, </a:t>
            </a:r>
            <a:r>
              <a:rPr lang="en-US" sz="1600" b="1" dirty="0">
                <a:latin typeface="Arial" charset="0"/>
                <a:cs typeface="+mn-cs"/>
              </a:rPr>
              <a:t>Phys.Rev.D73</a:t>
            </a:r>
            <a:r>
              <a:rPr lang="en-US" sz="1600" dirty="0">
                <a:latin typeface="Arial" charset="0"/>
                <a:cs typeface="+mn-cs"/>
              </a:rPr>
              <a:t>:104037,2006</a:t>
            </a:r>
            <a:endParaRPr lang="en-US" sz="1600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914400" y="228600"/>
            <a:ext cx="66294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Implikacije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“split”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fermion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-a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  <a:cs typeface="+mn-cs"/>
              </a:rPr>
              <a:t>za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LHC</a:t>
            </a:r>
          </a:p>
        </p:txBody>
      </p:sp>
      <p:graphicFrame>
        <p:nvGraphicFramePr>
          <p:cNvPr id="75778" name="Object 2" descr="Newsprint"/>
          <p:cNvGraphicFramePr>
            <a:graphicFrameLocks noChangeAspect="1"/>
          </p:cNvGraphicFramePr>
          <p:nvPr/>
        </p:nvGraphicFramePr>
        <p:xfrm>
          <a:off x="1752600" y="2895600"/>
          <a:ext cx="381000" cy="266700"/>
        </p:xfrm>
        <a:graphic>
          <a:graphicData uri="http://schemas.openxmlformats.org/presentationml/2006/ole">
            <p:oleObj spid="_x0000_s75778" name="Equation" r:id="rId4" imgW="215640" imgH="164880" progId="Equation.3">
              <p:embed/>
            </p:oleObj>
          </a:graphicData>
        </a:graphic>
      </p:graphicFrame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2609850" y="4800600"/>
          <a:ext cx="2219325" cy="593725"/>
        </p:xfrm>
        <a:graphic>
          <a:graphicData uri="http://schemas.openxmlformats.org/presentationml/2006/ole">
            <p:oleObj spid="_x0000_s75779" name="Equation" r:id="rId5" imgW="1091880" imgH="291960" progId="Equation.3">
              <p:embed/>
            </p:oleObj>
          </a:graphicData>
        </a:graphic>
      </p:graphicFrame>
      <p:sp>
        <p:nvSpPr>
          <p:cNvPr id="9" name="Right Triangle 8"/>
          <p:cNvSpPr/>
          <p:nvPr/>
        </p:nvSpPr>
        <p:spPr bwMode="auto">
          <a:xfrm>
            <a:off x="6019800" y="4876800"/>
            <a:ext cx="1736725" cy="457200"/>
          </a:xfrm>
          <a:prstGeom prst="rtTriangle">
            <a:avLst/>
          </a:prstGeom>
          <a:noFill/>
          <a:ln w="9525" cap="flat" cmpd="sng" algn="ctr">
            <a:solidFill>
              <a:schemeClr val="tx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graphicFrame>
        <p:nvGraphicFramePr>
          <p:cNvPr id="75780" name="Object 4"/>
          <p:cNvGraphicFramePr>
            <a:graphicFrameLocks noChangeAspect="1"/>
          </p:cNvGraphicFramePr>
          <p:nvPr/>
        </p:nvGraphicFramePr>
        <p:xfrm>
          <a:off x="5486400" y="4876800"/>
          <a:ext cx="539750" cy="427038"/>
        </p:xfrm>
        <a:graphic>
          <a:graphicData uri="http://schemas.openxmlformats.org/presentationml/2006/ole">
            <p:oleObj spid="_x0000_s75780" name="Equation" r:id="rId6" imgW="304560" imgH="241200" progId="Equation.3">
              <p:embed/>
            </p:oleObj>
          </a:graphicData>
        </a:graphic>
      </p:graphicFrame>
      <p:graphicFrame>
        <p:nvGraphicFramePr>
          <p:cNvPr id="75781" name="Object 5"/>
          <p:cNvGraphicFramePr>
            <a:graphicFrameLocks noChangeAspect="1"/>
          </p:cNvGraphicFramePr>
          <p:nvPr/>
        </p:nvGraphicFramePr>
        <p:xfrm>
          <a:off x="6597650" y="5313363"/>
          <a:ext cx="471488" cy="404812"/>
        </p:xfrm>
        <a:graphic>
          <a:graphicData uri="http://schemas.openxmlformats.org/presentationml/2006/ole">
            <p:oleObj spid="_x0000_s75781" name="Equation" r:id="rId7" imgW="266400" imgH="228600" progId="Equation.3">
              <p:embed/>
            </p:oleObj>
          </a:graphicData>
        </a:graphic>
      </p:graphicFrame>
      <p:graphicFrame>
        <p:nvGraphicFramePr>
          <p:cNvPr id="75782" name="Object 6"/>
          <p:cNvGraphicFramePr>
            <a:graphicFrameLocks noChangeAspect="1"/>
          </p:cNvGraphicFramePr>
          <p:nvPr/>
        </p:nvGraphicFramePr>
        <p:xfrm>
          <a:off x="6781800" y="4648200"/>
          <a:ext cx="315913" cy="384175"/>
        </p:xfrm>
        <a:graphic>
          <a:graphicData uri="http://schemas.openxmlformats.org/presentationml/2006/ole">
            <p:oleObj spid="_x0000_s75782" name="Equation" r:id="rId8" imgW="177480" imgH="228600" progId="Equation.3">
              <p:embed/>
            </p:oleObj>
          </a:graphicData>
        </a:graphic>
      </p:graphicFrame>
      <p:sp>
        <p:nvSpPr>
          <p:cNvPr id="13" name="Oval 12"/>
          <p:cNvSpPr/>
          <p:nvPr/>
        </p:nvSpPr>
        <p:spPr bwMode="auto">
          <a:xfrm>
            <a:off x="7086600" y="3276600"/>
            <a:ext cx="260350" cy="51911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5867400" y="4724400"/>
            <a:ext cx="182563" cy="182563"/>
          </a:xfrm>
          <a:prstGeom prst="flowChartConnector">
            <a:avLst/>
          </a:prstGeom>
          <a:solidFill>
            <a:schemeClr val="tx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  <p:sp>
        <p:nvSpPr>
          <p:cNvPr id="16" name="Flowchart: Connector 15"/>
          <p:cNvSpPr/>
          <p:nvPr/>
        </p:nvSpPr>
        <p:spPr bwMode="auto">
          <a:xfrm>
            <a:off x="7696200" y="5257800"/>
            <a:ext cx="182563" cy="182563"/>
          </a:xfrm>
          <a:prstGeom prst="flowChartConnector">
            <a:avLst/>
          </a:prstGeom>
          <a:solidFill>
            <a:schemeClr val="tx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0D8A55-0780-45E1-9839-3355A77109F5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 bwMode="auto">
          <a:xfrm>
            <a:off x="914400" y="228600"/>
            <a:ext cx="66294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+mn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Implikacije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“split”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fermion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-a </a:t>
            </a:r>
            <a:r>
              <a:rPr lang="en-US" sz="2400" b="1" dirty="0" err="1">
                <a:solidFill>
                  <a:srgbClr val="FF0000"/>
                </a:solidFill>
                <a:latin typeface="Arial" charset="0"/>
              </a:rPr>
              <a:t>za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LHC</a:t>
            </a:r>
            <a:endParaRPr lang="en-US" sz="2400" b="1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057400"/>
            <a:ext cx="3815561" cy="2590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057400"/>
            <a:ext cx="3833784" cy="2590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Rectangle 9"/>
          <p:cNvSpPr/>
          <p:nvPr/>
        </p:nvSpPr>
        <p:spPr>
          <a:xfrm>
            <a:off x="914400" y="1066800"/>
            <a:ext cx="7086600" cy="707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marL="457200" indent="-457200" eaLnBrk="0" hangingPunct="0">
              <a:buFont typeface="+mj-lt"/>
              <a:buAutoNum type="arabicPeriod"/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cross section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za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produkciju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se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smanjuje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+mn-cs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“bulk”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komponenta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ugaong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momenta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raste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+mn-cs"/>
            </a:endParaRPr>
          </a:p>
        </p:txBody>
      </p:sp>
      <p:graphicFrame>
        <p:nvGraphicFramePr>
          <p:cNvPr id="80901" name="Object 5"/>
          <p:cNvGraphicFramePr>
            <a:graphicFrameLocks noChangeAspect="1"/>
          </p:cNvGraphicFramePr>
          <p:nvPr/>
        </p:nvGraphicFramePr>
        <p:xfrm>
          <a:off x="1600200" y="4876800"/>
          <a:ext cx="1524000" cy="419100"/>
        </p:xfrm>
        <a:graphic>
          <a:graphicData uri="http://schemas.openxmlformats.org/presentationml/2006/ole">
            <p:oleObj spid="_x0000_s80901" name="Equation" r:id="rId6" imgW="876240" imgH="241200" progId="Equation.3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0" y="5410200"/>
            <a:ext cx="4953000" cy="107721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Pad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prestaje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kad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separacija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izmedju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kvarkova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postane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veca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od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velicine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endParaRPr lang="en-US" sz="1600" dirty="0">
              <a:solidFill>
                <a:schemeClr val="accent5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Glavni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doprinos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dolazi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od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uu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dd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sudara</a:t>
            </a:r>
            <a:endParaRPr lang="en-US" sz="1600" dirty="0">
              <a:solidFill>
                <a:schemeClr val="accent5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48200" y="5410200"/>
            <a:ext cx="4495800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“Bulk”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komponenta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ugaong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momenta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</a:p>
          <a:p>
            <a:pPr eaLnBrk="0" hangingPunct="0">
              <a:defRPr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istog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reda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velicine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kao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brane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” </a:t>
            </a:r>
            <a:r>
              <a:rPr lang="en-US" sz="1600" dirty="0" err="1">
                <a:solidFill>
                  <a:schemeClr val="accent5">
                    <a:lumMod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komponenta</a:t>
            </a:r>
            <a:endParaRPr lang="en-US" sz="1600" dirty="0">
              <a:solidFill>
                <a:schemeClr val="accent5">
                  <a:lumMod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B833FF-1B3A-45CD-BB71-7256E1653CE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819400" y="381000"/>
            <a:ext cx="3124200" cy="715089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Black Max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95400" y="1447800"/>
            <a:ext cx="6172200" cy="119181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00" b="1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“</a:t>
            </a:r>
            <a:r>
              <a:rPr lang="en-US" sz="1600" b="1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BlackMax</a:t>
            </a:r>
            <a:r>
              <a:rPr lang="en-US" sz="1600" b="1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: A black-hole event generator with rotation, recoil, split </a:t>
            </a:r>
            <a:r>
              <a:rPr lang="en-US" sz="1600" b="1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branes</a:t>
            </a:r>
            <a:r>
              <a:rPr lang="en-US" sz="1600" b="1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, and </a:t>
            </a:r>
            <a:r>
              <a:rPr lang="en-US" sz="1600" b="1" i="1" dirty="0" err="1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brane</a:t>
            </a:r>
            <a:r>
              <a:rPr lang="en-US" sz="1600" b="1" i="1" dirty="0">
                <a:solidFill>
                  <a:schemeClr val="tx2">
                    <a:lumMod val="10000"/>
                  </a:schemeClr>
                </a:solidFill>
                <a:latin typeface="Arial" charset="0"/>
                <a:cs typeface="+mn-cs"/>
              </a:rPr>
              <a:t> tension”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  <a:hlinkClick r:id="rId2" action="ppaction://hlinkfile"/>
              </a:rPr>
              <a:t>D. Dai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  <a:hlinkClick r:id="rId3" action="ppaction://hlinkfile"/>
              </a:rPr>
              <a:t>G.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+mn-cs"/>
                <a:hlinkClick r:id="rId3" action="ppaction://hlinkfile"/>
              </a:rPr>
              <a:t>Starkman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D.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Stojkovic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C.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Issever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E.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Rizvi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J. Tseng</a:t>
            </a:r>
            <a: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br>
              <a:rPr lang="en-US" sz="16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600" b="1" dirty="0">
                <a:solidFill>
                  <a:srgbClr val="FF0000"/>
                </a:solidFill>
                <a:latin typeface="Arial" charset="0"/>
                <a:cs typeface="+mn-cs"/>
              </a:rPr>
              <a:t>Phys.Rev.D77:076007,2008</a:t>
            </a:r>
            <a:endParaRPr lang="en-US" sz="16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81000" y="2771775"/>
            <a:ext cx="8382000" cy="3779758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Naj-komprehensivnije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orudje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proucavanje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efekata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kvantne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gravitacije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Baziran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fenomenoloski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validnim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modelima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nudi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realisticne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predikcije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proton-proton, proton-antiproton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electron-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pozitron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kolajdere</a:t>
            </a:r>
            <a:endParaRPr lang="en-US" dirty="0"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Ukljucuje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sve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grey-body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faktore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poznate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do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danas</a:t>
            </a:r>
            <a:endParaRPr lang="en-US" dirty="0">
              <a:solidFill>
                <a:srgbClr val="00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Ukljucuje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efekte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rotacije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tenziju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brane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”, split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fermione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recoil</a:t>
            </a:r>
          </a:p>
          <a:p>
            <a:pPr eaLnBrk="0" hangingPunct="0">
              <a:defRPr/>
            </a:pP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efekat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“two body final state proposal” </a:t>
            </a:r>
            <a:r>
              <a:rPr lang="en-US" dirty="0" err="1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itd</a:t>
            </a:r>
            <a:r>
              <a:rPr lang="en-US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. 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solidFill>
                <a:schemeClr val="bg2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Generator je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interfejsovan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Herwig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and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Pythia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i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deo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oficijelnog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             </a:t>
            </a:r>
          </a:p>
          <a:p>
            <a:pPr eaLnBrk="0" hangingPunct="0">
              <a:defRPr/>
            </a:pP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software-a </a:t>
            </a:r>
            <a:r>
              <a:rPr lang="en-US" dirty="0" err="1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</a:t>
            </a:r>
            <a:r>
              <a:rPr lang="en-US" dirty="0">
                <a:solidFill>
                  <a:srgbClr val="0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CERN-u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0DE486-D997-4257-8FA2-E13E5589C6D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209800" y="381000"/>
            <a:ext cx="33528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Black Max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procedura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52400" y="2971800"/>
            <a:ext cx="8763000" cy="3779758"/>
          </a:xfrm>
          <a:prstGeom prst="roundRect">
            <a:avLst/>
          </a:prstGeom>
          <a:solidFill>
            <a:schemeClr val="tx2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cs typeface="+mn-cs"/>
              </a:rPr>
              <a:t> 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Generator 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zahteva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dobro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definisani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input,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npr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.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dva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partona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sudaru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           </a:t>
            </a:r>
          </a:p>
          <a:p>
            <a:pPr eaLnBrk="0" hangingPunct="0"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koji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se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dobija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iz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poznatih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parton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distribution functions”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proton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Verovatnoca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produkciju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se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zatim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racuna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zajedno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osnovnim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  </a:t>
            </a:r>
          </a:p>
          <a:p>
            <a:pPr eaLnBrk="0" hangingPunct="0"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karakteristikama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masa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spin,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electromagnetni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kolor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naboj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Black Max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zatim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racuna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karakteristicno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Hawking-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ovo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zracenje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date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parametere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Kao output, Black Max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daje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Standardnog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Modela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</a:t>
            </a:r>
          </a:p>
          <a:p>
            <a:pPr eaLnBrk="0" hangingPunct="0"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njhovim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distribucijama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energije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impulsa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ugaonog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momenta</a:t>
            </a: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</a:p>
          <a:p>
            <a:pPr eaLnBrk="0" hangingPunct="0">
              <a:defRPr/>
            </a:pPr>
            <a:r>
              <a:rPr lang="en-US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</a:p>
        </p:txBody>
      </p:sp>
      <p:pic>
        <p:nvPicPr>
          <p:cNvPr id="59394" name="Picture 2" descr="C:\Users\dejan\Pictures\bhje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549208"/>
            <a:ext cx="1600200" cy="20549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Picture 8" descr="0803019_21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066800"/>
            <a:ext cx="1981200" cy="148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04917E-6F75-4D1D-9133-6352B9418F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2667000" y="457200"/>
            <a:ext cx="4224338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K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osmicke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Brzine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8" name="Escape_Velocitie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1600" y="1447800"/>
            <a:ext cx="6502400" cy="4876800"/>
          </a:xfrm>
          <a:prstGeom prst="rect">
            <a:avLst/>
          </a:prstGeom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D4FC4F-5594-40A1-A38E-6B616E9DFC1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2819400" y="381000"/>
            <a:ext cx="31242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Black Max output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28600" y="5715000"/>
            <a:ext cx="7010400" cy="715089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BlackMax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: A black-hole event generator with rotation, recoil, split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branes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, and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 tension.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2" action="ppaction://hlinkfile"/>
              </a:rPr>
              <a:t>D. Dai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3" action="ppaction://hlinkfile"/>
              </a:rPr>
              <a:t>G.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3" action="ppaction://hlinkfile"/>
              </a:rPr>
              <a:t>Starkman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D.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Stojkovic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C.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Issever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E.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Rizvi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J. Tseng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b="1" dirty="0">
                <a:solidFill>
                  <a:srgbClr val="FF0000"/>
                </a:solidFill>
                <a:latin typeface="Arial" charset="0"/>
                <a:cs typeface="+mn-cs"/>
              </a:rPr>
              <a:t>Phys.Rev.D77:076007,2008</a:t>
            </a:r>
            <a:endParaRPr lang="en-US" sz="12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1676400"/>
            <a:ext cx="3962400" cy="278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00600" y="1676400"/>
            <a:ext cx="4154940" cy="271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Rectangle 10"/>
          <p:cNvSpPr/>
          <p:nvPr/>
        </p:nvSpPr>
        <p:spPr>
          <a:xfrm>
            <a:off x="4648200" y="4724400"/>
            <a:ext cx="4495800" cy="30777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Inicijalna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distribucija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kolor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naboja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kreiranih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4572000"/>
            <a:ext cx="3962400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Distribucija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masa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proizvedenih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funkcija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razlicitog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broja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ekstra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dimenzija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5C1281-EAF5-4239-9FB7-24DC48DF629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600200"/>
            <a:ext cx="4267200" cy="278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/>
          <p:cNvSpPr/>
          <p:nvPr/>
        </p:nvSpPr>
        <p:spPr>
          <a:xfrm>
            <a:off x="4800600" y="4800600"/>
            <a:ext cx="4038600" cy="738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emitovanih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modelu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split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fermionima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funkcija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mase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momentu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emisije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228600" y="5943600"/>
            <a:ext cx="7010400" cy="715089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BlackMax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: A black-hole event generator with rotation, recoil, split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branes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, and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 tension.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3" action="ppaction://hlinkfile"/>
              </a:rPr>
              <a:t>D. Dai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G.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Starkman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D.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Stojkovic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C.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Issever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E.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Rizvi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8" action="ppaction://hlinkfile"/>
              </a:rPr>
              <a:t>J. Tseng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b="1" dirty="0">
                <a:solidFill>
                  <a:srgbClr val="FF0000"/>
                </a:solidFill>
                <a:latin typeface="Arial" charset="0"/>
                <a:cs typeface="+mn-cs"/>
              </a:rPr>
              <a:t>Phys.Rev.D77:076007,2008</a:t>
            </a:r>
            <a:endParaRPr lang="en-US" sz="12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381000"/>
            <a:ext cx="31242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Black Max output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1600200"/>
            <a:ext cx="400414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Rectangle 13"/>
          <p:cNvSpPr/>
          <p:nvPr/>
        </p:nvSpPr>
        <p:spPr>
          <a:xfrm>
            <a:off x="533400" y="4800600"/>
            <a:ext cx="3810000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Distribucija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emitovanih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cestica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funkcija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tenzije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brane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”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50E69-2FAE-4A85-A9CF-EB56E13E9F9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90800" y="4648200"/>
            <a:ext cx="3886200" cy="9541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Recoil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efekat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split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fermion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modelu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linije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tragovi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crveni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kruzic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mesto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lokalizacije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kvarkova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plavi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kruzic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mesto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lokalizacije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leptona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8600" y="5943600"/>
            <a:ext cx="7010400" cy="715089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BlackMax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: A black-hole event generator with rotation, recoil, split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branes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, and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 tension.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3" action="ppaction://hlinkfile"/>
              </a:rPr>
              <a:t>D. Dai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G.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Starkman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D.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Stojkovic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C.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Issever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E.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Rizvi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8" action="ppaction://hlinkfile"/>
              </a:rPr>
              <a:t>J. Tseng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b="1" dirty="0">
                <a:solidFill>
                  <a:srgbClr val="FF0000"/>
                </a:solidFill>
                <a:latin typeface="Arial" charset="0"/>
                <a:cs typeface="+mn-cs"/>
              </a:rPr>
              <a:t>Phys.Rev.D77:076007,2008</a:t>
            </a:r>
            <a:endParaRPr lang="en-US" sz="12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819400" y="381000"/>
            <a:ext cx="31242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Black Max output </a:t>
            </a:r>
          </a:p>
        </p:txBody>
      </p:sp>
      <p:graphicFrame>
        <p:nvGraphicFramePr>
          <p:cNvPr id="88066" name="Object 2"/>
          <p:cNvGraphicFramePr>
            <a:graphicFrameLocks noChangeAspect="1"/>
          </p:cNvGraphicFramePr>
          <p:nvPr/>
        </p:nvGraphicFramePr>
        <p:xfrm>
          <a:off x="2286000" y="1295400"/>
          <a:ext cx="4533900" cy="3130550"/>
        </p:xfrm>
        <a:graphic>
          <a:graphicData uri="http://schemas.openxmlformats.org/presentationml/2006/ole">
            <p:oleObj spid="_x0000_s88066" name="Acrobat Document" r:id="rId9" imgW="3600416" imgH="2485957" progId="AcroExch.Document.7">
              <p:embed/>
            </p:oleObj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411CF2-CEA8-4121-A924-57D632EAE1E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9050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/>
          <p:cNvSpPr/>
          <p:nvPr/>
        </p:nvSpPr>
        <p:spPr>
          <a:xfrm>
            <a:off x="4953000" y="4800600"/>
            <a:ext cx="3810000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Distribucija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emitovanih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L. Randall’s “two-body final state”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propozalu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228600" y="5791200"/>
            <a:ext cx="7010400" cy="715089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BlackMax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: A black-hole event generator with rotation, recoil, split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branes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, and </a:t>
            </a:r>
            <a:r>
              <a:rPr lang="en-US" sz="1200" b="1" dirty="0" err="1">
                <a:solidFill>
                  <a:srgbClr val="0070C0"/>
                </a:solidFill>
                <a:latin typeface="Arial" charset="0"/>
                <a:cs typeface="+mn-cs"/>
              </a:rPr>
              <a:t>brane</a:t>
            </a:r>
            <a:r>
              <a:rPr lang="en-US" sz="1200" b="1" dirty="0">
                <a:solidFill>
                  <a:srgbClr val="0070C0"/>
                </a:solidFill>
                <a:latin typeface="Arial" charset="0"/>
                <a:cs typeface="+mn-cs"/>
              </a:rPr>
              <a:t> tension.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4" action="ppaction://hlinkfile"/>
              </a:rPr>
              <a:t>D. Dai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G.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5" action="ppaction://hlinkfile"/>
              </a:rPr>
              <a:t>Starkman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D.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6" action="ppaction://hlinkfile"/>
              </a:rPr>
              <a:t>Stojkovic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C.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7" action="ppaction://hlinkfile"/>
              </a:rPr>
              <a:t>Issever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8" action="ppaction://hlinkfile"/>
              </a:rPr>
              <a:t>E.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cs typeface="+mn-cs"/>
                <a:hlinkClick r:id="rId8" action="ppaction://hlinkfile"/>
              </a:rPr>
              <a:t>Rizvi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, 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  <a:hlinkClick r:id="rId9" action="ppaction://hlinkfile"/>
              </a:rPr>
              <a:t>J. Tseng</a:t>
            </a:r>
            <a: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Arial" charset="0"/>
                <a:cs typeface="+mn-cs"/>
              </a:rPr>
            </a:br>
            <a:r>
              <a:rPr lang="en-US" sz="1200" b="1" dirty="0">
                <a:solidFill>
                  <a:srgbClr val="FF0000"/>
                </a:solidFill>
                <a:latin typeface="Arial" charset="0"/>
                <a:cs typeface="+mn-cs"/>
              </a:rPr>
              <a:t>Phys.Rev.D77:076007,2008</a:t>
            </a:r>
            <a:endParaRPr lang="en-US" sz="1200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2819400" y="381000"/>
            <a:ext cx="3124200" cy="510778"/>
          </a:xfrm>
          <a:prstGeom prst="roundRect">
            <a:avLst/>
          </a:prstGeom>
          <a:solidFill>
            <a:schemeClr val="tx2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Black Max output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1905000"/>
            <a:ext cx="4038600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5" name="Rectangle 14"/>
          <p:cNvSpPr/>
          <p:nvPr/>
        </p:nvSpPr>
        <p:spPr>
          <a:xfrm>
            <a:off x="228600" y="4800600"/>
            <a:ext cx="4038600" cy="738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Broj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cestica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emitovanih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“final burst”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fazi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(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masa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padne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vrednost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M</a:t>
            </a:r>
            <a:r>
              <a:rPr lang="en-US" sz="1400" baseline="-400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*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gde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semiklasicna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gravitacija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vise ne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vazi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)</a:t>
            </a:r>
          </a:p>
        </p:txBody>
      </p:sp>
      <p:graphicFrame>
        <p:nvGraphicFramePr>
          <p:cNvPr id="166913" name="Object 1"/>
          <p:cNvGraphicFramePr>
            <a:graphicFrameLocks noChangeAspect="1"/>
          </p:cNvGraphicFramePr>
          <p:nvPr/>
        </p:nvGraphicFramePr>
        <p:xfrm>
          <a:off x="5943600" y="838200"/>
          <a:ext cx="1485900" cy="914400"/>
        </p:xfrm>
        <a:graphic>
          <a:graphicData uri="http://schemas.openxmlformats.org/presentationml/2006/ole">
            <p:oleObj spid="_x0000_s166913" name="Equation" r:id="rId11" imgW="990360" imgH="609480" progId="Equation.3">
              <p:embed/>
            </p:oleObj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743200" y="320675"/>
            <a:ext cx="3565525" cy="776288"/>
          </a:xfrm>
          <a:prstGeom prst="roundRect">
            <a:avLst/>
          </a:prstGeom>
          <a:solidFill>
            <a:schemeClr val="tx2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Zakljucak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34963" y="1325563"/>
            <a:ext cx="8520112" cy="5257800"/>
          </a:xfrm>
          <a:prstGeom prst="roundRect">
            <a:avLst/>
          </a:prstGeom>
          <a:solidFill>
            <a:srgbClr val="ECEF6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“Fine tuning” u SM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moze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indikuje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jaku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gravitaciju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TeV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scale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Ako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gravitacija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jaka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,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mozemo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ocekujemo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ne-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perturbativne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efekte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kvantne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gravitacije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energijama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dostupnim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akceleratorima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</a:p>
          <a:p>
            <a:pPr eaLnBrk="0" hangingPunct="0">
              <a:buFontTx/>
              <a:buChar char="•"/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Kao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je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produkcija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mini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crnih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</a:t>
            </a: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Nase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znanje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o vise-dim.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crnim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rupama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se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znacajno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prosirilo</a:t>
            </a: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                                        </a:t>
            </a:r>
            <a:r>
              <a:rPr lang="en-US" i="1" dirty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MEDJUTIM:</a:t>
            </a:r>
          </a:p>
          <a:p>
            <a:pPr eaLnBrk="0" hangingPunct="0">
              <a:buFontTx/>
              <a:buChar char="•"/>
              <a:defRPr/>
            </a:pPr>
            <a:endParaRPr lang="en-US" i="1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Najslabiji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link u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TeV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scale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gravitaciji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→ 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prebrzi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raspad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Arial" charset="0"/>
              </a:rPr>
              <a:t>p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rotona</a:t>
            </a: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U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realisticnim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modelima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sa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stabilnim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protonom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: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Leptonski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kanali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proizvodnje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crne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rupe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vrlo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supresovani</a:t>
            </a: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                                       Auger  ≠   LHC</a:t>
            </a:r>
          </a:p>
        </p:txBody>
      </p:sp>
      <p:pic>
        <p:nvPicPr>
          <p:cNvPr id="89092" name="Picture 7" descr="C:\Documents and Settings\quasar1\Local Settings\Temporary Internet Files\Content.IE5\QRSBCDEF\MCj0424466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819400"/>
            <a:ext cx="75882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9093" name="Picture 9" descr="C:\Documents and Settings\quasar1\Local Settings\Temporary Internet Files\Content.IE5\G1AVKD2F\MCj0423832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5791200"/>
            <a:ext cx="776287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FBFD3-A3E6-4BCC-9C36-8967D35FE19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90114" name="Picture 2" descr="C:\Users\dejan\Pictures\i156498118_6885_3.jpg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660400"/>
            <a:ext cx="9239250" cy="506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Respectfully Quoted: A Dictionary of Quotations.  1989.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Dialog between Lord Michael Faraday (1791 - 1867) and the Chancellor of the Exchequer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</a:t>
            </a:r>
            <a:r>
              <a:rPr lang="en-US" b="1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QUOTATION:</a:t>
            </a:r>
          </a:p>
          <a:p>
            <a:pPr eaLnBrk="0" hangingPunct="0">
              <a:defRPr/>
            </a:pPr>
            <a:endParaRPr lang="en-US" b="1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Mr. Gladstone, then Chancellor of the Exchequer, had interrupted Lord Faraday in a </a:t>
            </a: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description of his work on electricity to put the impatient inquiry: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“Very well Lord Faraday, but after all, what is the use of it?“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Like a flash of lightning came the response:</a:t>
            </a: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endParaRPr lang="en-US" dirty="0">
              <a:solidFill>
                <a:schemeClr val="tx2">
                  <a:lumMod val="1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charset="0"/>
                <a:cs typeface="+mn-cs"/>
              </a:rPr>
              <a:t>   “Well sir, there is every probability that you will soon be able to tax it!"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676400" y="1493520"/>
            <a:ext cx="5471160" cy="3611880"/>
          </a:xfrm>
          <a:prstGeom prst="ellipse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defRPr/>
            </a:pP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  <a:p>
            <a:pPr eaLnBrk="0" hangingPunct="0">
              <a:defRPr/>
            </a:pPr>
            <a:r>
              <a: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     </a:t>
            </a:r>
            <a:r>
              <a:rPr lang="en-US" sz="4400" dirty="0"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HVALA</a:t>
            </a: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08E9B6-0204-4E4D-9CB5-B7C00E4D023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3" name="The CERN black hol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066800"/>
            <a:ext cx="599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6176E1-13F8-4116-AFF1-B8A241C0C60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ounded Rectangle 2"/>
          <p:cNvSpPr/>
          <p:nvPr/>
        </p:nvSpPr>
        <p:spPr bwMode="auto">
          <a:xfrm>
            <a:off x="762000" y="1295400"/>
            <a:ext cx="7696200" cy="510778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         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Ako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ne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postoji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maksimalna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brzina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447800" y="2895600"/>
            <a:ext cx="6096000" cy="919401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Onda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objekti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ne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mogu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biti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zarobljeni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gravitacijom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nekog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drugog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objekta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62000" y="5410200"/>
            <a:ext cx="7848600" cy="510778"/>
          </a:xfrm>
          <a:prstGeom prst="roundRect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Postoji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li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maksimalna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brzina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nasem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Univerzumu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?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Up Arrow 5"/>
          <p:cNvSpPr/>
          <p:nvPr/>
        </p:nvSpPr>
        <p:spPr bwMode="auto">
          <a:xfrm rot="10800000">
            <a:off x="4343400" y="2133600"/>
            <a:ext cx="452734" cy="480060"/>
          </a:xfrm>
          <a:prstGeom prst="up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7" name="Up Arrow 6"/>
          <p:cNvSpPr/>
          <p:nvPr/>
        </p:nvSpPr>
        <p:spPr bwMode="auto">
          <a:xfrm rot="10800000">
            <a:off x="1676400" y="2133600"/>
            <a:ext cx="452734" cy="480060"/>
          </a:xfrm>
          <a:prstGeom prst="up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sp>
        <p:nvSpPr>
          <p:cNvPr id="8" name="Up Arrow 7"/>
          <p:cNvSpPr/>
          <p:nvPr/>
        </p:nvSpPr>
        <p:spPr bwMode="auto">
          <a:xfrm rot="10800000">
            <a:off x="7162800" y="2133600"/>
            <a:ext cx="452734" cy="480060"/>
          </a:xfrm>
          <a:prstGeom prst="upArrow">
            <a:avLst/>
          </a:prstGeom>
          <a:solidFill>
            <a:schemeClr val="accent5">
              <a:lumMod val="1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>
              <a:cs typeface="+mn-cs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62400" y="4038600"/>
          <a:ext cx="1066800" cy="1076325"/>
        </p:xfrm>
        <a:graphic>
          <a:graphicData uri="http://schemas.openxmlformats.org/presentationml/2006/ole">
            <p:oleObj spid="_x0000_s236546" name="Clip" r:id="rId4" imgW="1857600" imgH="3995640" progId="">
              <p:embed/>
            </p:oleObj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50422-Lanter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91050" y="1363663"/>
            <a:ext cx="1211263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6053138" y="1771650"/>
            <a:ext cx="2832100" cy="147732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81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1620: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Dva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posmatraca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na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dva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brda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Svetlosni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signal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stize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mnogo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pre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zvucnog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26628" name="Picture 10" descr="lanternanim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1040" y="3802063"/>
            <a:ext cx="463296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Rounded Rectangle 6"/>
          <p:cNvSpPr/>
          <p:nvPr/>
        </p:nvSpPr>
        <p:spPr bwMode="auto">
          <a:xfrm>
            <a:off x="2393950" y="274638"/>
            <a:ext cx="3870325" cy="731837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rzina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Svetlsoti</a:t>
            </a:r>
            <a:endParaRPr lang="en-US" sz="4000" dirty="0"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28601" y="3001963"/>
            <a:ext cx="4038600" cy="1128712"/>
          </a:xfrm>
          <a:prstGeom prst="round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Galilej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</a:t>
            </a:r>
          </a:p>
          <a:p>
            <a:pPr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“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Svetlost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je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brza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zvuka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”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9" descr="Image1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6075" y="1370013"/>
            <a:ext cx="3535363" cy="4964112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Rounded Rectangle 4"/>
          <p:cNvSpPr/>
          <p:nvPr/>
        </p:nvSpPr>
        <p:spPr bwMode="auto">
          <a:xfrm>
            <a:off x="1219200" y="381000"/>
            <a:ext cx="6476999" cy="807720"/>
          </a:xfrm>
          <a:prstGeom prst="round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rzina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svetlosti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je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konacna</a:t>
            </a:r>
            <a:endParaRPr lang="en-US" sz="4000" dirty="0"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" y="2075676"/>
            <a:ext cx="4572000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Olaf Roemer:    1670 </a:t>
            </a:r>
          </a:p>
          <a:p>
            <a:pPr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Koristi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Jupiterov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mesec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IO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kao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sat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Meri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brzinu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svetlosti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 = 300 000 km/s</a:t>
            </a:r>
            <a:endParaRPr lang="en-US" sz="2000" dirty="0"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  <p:tag name="AVI DIMENSIONS" val="1024x768x8"/>
  <p:tag name="TRANSITION SLIDES" val="78 76 74 72 70 68 66 64 62 60 58 56 54 52 50 48 46 44 42 40 38 36 34 32 30 28 26 24 22 20 18 16 14 12 10 8 6 4 2 "/>
  <p:tag name="CAPTURED TRANSITIONS" val="No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df195eb00106"/>
  <p:tag name="POWER3D OPTIONS" val="Slow "/>
  <p:tag name="WSTITLE" val="Slide 7"/>
  <p:tag name="WSNOTE" val=""/>
  <p:tag name="WSADVANCE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3d24f870107"/>
  <p:tag name="POWER3D OPTIONS" val="Slow "/>
  <p:tag name="WSTITLE" val="Slide 8"/>
  <p:tag name="WSNOTE" val=""/>
  <p:tag name="WSADVANCE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8f726520109"/>
  <p:tag name="POWER3D OPTIONS" val="Slow "/>
  <p:tag name="WSTITLE" val="Slide 10"/>
  <p:tag name="WSNOTE" val=""/>
  <p:tag name="WSADVANCE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aab274bb010f"/>
  <p:tag name="POWER3D OPTIONS" val="Slow "/>
  <p:tag name="WSTITLE" val="Slide 11"/>
  <p:tag name="WSNOTE" val=""/>
  <p:tag name="WSADVANCE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7b1db66010a"/>
  <p:tag name="POWER3D OPTIONS" val="Slow "/>
  <p:tag name="WSTITLE" val="Slide 12"/>
  <p:tag name="WSNOTE" val=""/>
  <p:tag name="WSADVANCE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26296dba010b"/>
  <p:tag name="POWER3D OPTIONS" val="Slow "/>
  <p:tag name="WSTITLE" val="Slide 13"/>
  <p:tag name="WSNOTE" val=""/>
  <p:tag name="WSADVANCE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9574f39010c"/>
  <p:tag name="POWER3D OPTIONS" val="Slow "/>
  <p:tag name="WSTITLE" val="Slide 14"/>
  <p:tag name="WSNOTE" val=""/>
  <p:tag name="WSADVANCE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c40d922d010e"/>
  <p:tag name="POWER3D TRANSITION" val="TurningPageofBook.p3d 0"/>
  <p:tag name="POWER3D OPTIONS" val="Medium "/>
  <p:tag name="POWER3D SOUND" val="Turning Page of Book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G" val="20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c007d398011c"/>
  <p:tag name="POWER3D OPTIONS" val="Slow "/>
  <p:tag name="WSTITLE" val="Slide 28"/>
  <p:tag name="WSNOTE" val=""/>
  <p:tag name="WSADVANCE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adb2b7650100"/>
  <p:tag name="POWER3D OPTIONS" val="Slow "/>
  <p:tag name="WSTITLE" val="Slide 1"/>
  <p:tag name="WSNOTE" val=""/>
  <p:tag name="WSADVANC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2f3c93fb0110"/>
  <p:tag name="POWER3D TRANSITION" val="TurningPageofBook.p3d 0"/>
  <p:tag name="POWER3D OPTIONS" val="Medium "/>
  <p:tag name="POWER3D SOUND" val="Turning Page of Book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4a4b76180112"/>
  <p:tag name="POWER3D TRANSITION" val="TurningPageofBook.p3d 0"/>
  <p:tag name="POWER3D OPTIONS" val="Medium "/>
  <p:tag name="POWER3D SOUND" val="Turning Page of Book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4a4b76180112"/>
  <p:tag name="POWER3D TRANSITION" val="TurningPageofBook.p3d 0"/>
  <p:tag name="POWER3D OPTIONS" val="Medium "/>
  <p:tag name="POWER3D SOUND" val="Turning Page of Book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dab846f0113"/>
  <p:tag name="POWER3D OPTIONS" val="Slow "/>
  <p:tag name="WSTITLE" val="Slide 19"/>
  <p:tag name="WSNOTE" val=""/>
  <p:tag name="WSADVANCE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dab846f0113"/>
  <p:tag name="POWER3D OPTIONS" val="Slow "/>
  <p:tag name="WSTITLE" val="Slide 19"/>
  <p:tag name="WSNOTE" val=""/>
  <p:tag name="WSADVANCE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dab846f0113"/>
  <p:tag name="POWER3D OPTIONS" val="Slow "/>
  <p:tag name="WSTITLE" val="Slide 19"/>
  <p:tag name="WSNOTE" val=""/>
  <p:tag name="WSADVANCE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ce2415ac0114"/>
  <p:tag name="POWER3D OPTIONS" val="Slow "/>
  <p:tag name="WSTITLE" val="Slide 20"/>
  <p:tag name="WSNOTE" val=""/>
  <p:tag name="WSADVANCE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21"/>
  <p:tag name="WSNOTE" val=""/>
  <p:tag name="WSADVANCE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ot{J}=0$"/>
  <p:tag name="LOG" val="This is e-TeX, Version 3.141592-2.2 (MiKTeX 2.4) (preloaded format=latex 2005.9.3)  21 FEB 2006 20:32&#10;entering extended mode&#10;**Text*Box*48&#10;(Text Box 48.tex&#10;LaTeX2e &lt;2003/12/01&gt;&#10;Babel &lt;v3.8a&gt; and hyphenation patterns for english, french, german, ngerman, du&#10;mylang, nohyphenation, loaded.&#10;(C:\texmf\tex\latex\base\article.cls&#10;Document Class: article 2004/02/16 v1.4f Standard LaTeX document class&#10;(C: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texmf\tex\latex\tools\xspace.sty&#10;Package: xspace 1997/10/13 v1.06 Space after command names (DPC)&#10;) (C:\texmf\tex\latex\amsfonts\amssymb.sty&#10;Package: amssymb 2002/01/22 v2.2d&#10;(C: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texmf\tex\latex\amsmath\amsmath.sty&#10;Package: amsmath 2000/07/18 v2.13 AMS math features&#10;\@mathmargin=\skip43&#10;For additional information on amsmath, use the `?' option.&#10;(C:\texmf\tex\latex\amsmath\amstext.sty&#10;Package: amstext 2000/06/29 v2.01&#10;(C:\texmf\tex\latex\amsmath\amsgen.sty&#10;File: amsgen.sty 1999/11/30 v2.0&#10;\@emptytoks=\toks15&#10;\ex@=\dimen103&#10;)) (C:\texmf\tex\latex\amsmath\amsbsy.sty&#10;Package: amsbsy 1999/11/29 v1.2d&#10;\pmbraise@=\dimen104&#10;) (C: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C:\texmf\tex\latex\graphics\color.sty&#10;Package: color 1999/02/16 v1.0i Standard LaTeX Color (DPC)&#10;(C:\texmf\tex\latex\00miktex\color.cfg&#10;File: color.cfg 2003/03/08 v1.0 MiKTeX 'color' configuration&#10;)&#10;Package color Info: Driver file: dvips.def on input line 125.&#10;(C:\texmf\tex\latex\graphics\dvips.def&#10;File: dvips.def 1999/02/16 v3.0i Driver-dependant file (DPC,SPQR)&#10;) (C:\texmf\tex\latex\graphics\dvipsnam.def&#10;File: dvipsnam.def 1999/02/16 v3.0i Driver-dependant file (DPC,SPQR)&#10;)) (C:\Program Files\TeX4PPT\Styles\TeX4PPT.sty)&#10;No file &quot;Text Box 48&quot;.aux.&#10;LaTeX Font Info:    Checking defaults for OML/cmm/m/it on input line 8.&#10;LaTeX Font Info:    ... okay on input line 8.&#10;LaTeX Font Info:    Checking defaults for T1/cmr/m/n on input line 8.&#10;LaTeX Font Info:    ... okay on input line 8.&#10;LaTeX Font Info:    Checking defaults for OT1/cmr/m/n on input line 8.&#10;LaTeX Font Info:    ... okay on input line 8.&#10;LaTeX Font Info:    Checking defaults for OMS/cmsy/m/n on input line 8.&#10;LaTeX Font Info:    ... okay on input line 8.&#10;LaTeX Font Info:    Checking defaults for OMX/cmex/m/n on input line 8.&#10;LaTeX Font Info:    ... okay on input line 8.&#10;LaTeX Font Info:    Checking defaults for U/cmr/m/n on input line 8.&#10;LaTeX Font Info:    ... okay on input line 8.&#10;LaTeX Font Info:    Try loading font information for U+msa on input line 9.&#10;(C:\texmf\tex\latex\amsfonts\umsa.fd&#10;File: umsa.fd 2002/01/19 v2.2g AMS font definitions&#10;)&#10;LaTeX Font Info:    Try loading font information for U+msb on input line 9.&#10;(C:\texmf\tex\latex\amsfonts\umsb.fd&#10;File: umsb.fd 2002/01/19 v2.2g AMS font definitions&#10;) [1&#10;&#10;] (Text Box 48.aux) ) &#10;Here is how much of TeX's memory you used:&#10; 1426 strings out of 95898&#10; 15440 string characters out of 1195289&#10; 59324 words of memory out of 1063101&#10; 4445 multiletter control sequences out of 60000&#10; 5339 words of font info for 22 fonts, out of 500000 for 1000&#10; 14 hyphenation exceptions out of 607&#10; 27i,5n,24p,221b,112s stack positions out of 1500i,500n,5000p,200000b,32768s&#10;&#10;Output written on &quot;Text Box 48.dvi&quot; (1 page, 364 bytes).&#10;"/>
  <p:tag name="CTOP" val="151.125"/>
  <p:tag name="CLEFT" val="197.375"/>
  <p:tag name="CWIDTH" val="49.625"/>
  <p:tag name="CHEIGHT" val="18.375"/>
  <p:tag name="MAG" val="200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 \dot{J}=\pi \, \sigma \, a \, r_H \, \cos^2\alpha $ &#10;"/>
  <p:tag name="LOG" val="This is e-TeX, Version 3.141592-2.2 (MiKTeX 2.4) (preloaded format=latex 2005.9.3)  21 FEB 2006 20:56&#10;entering extended mode&#10;**Text*Box*89&#10;(Text Box 89.tex&#10;LaTeX2e &lt;2003/12/01&gt;&#10;Babel &lt;v3.8a&gt; and hyphenation patterns for english, french, german, ngerman, du&#10;mylang, nohyphenation, loaded.&#10;(C:\texmf\tex\latex\base\article.cls&#10;Document Class: article 2004/02/16 v1.4f Standard LaTeX document class&#10;(C: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texmf\tex\latex\tools\xspace.sty&#10;Package: xspace 1997/10/13 v1.06 Space after command names (DPC)&#10;) (C:\texmf\tex\latex\amsfonts\amssymb.sty&#10;Package: amssymb 2002/01/22 v2.2d&#10;(C: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texmf\tex\latex\amsmath\amsmath.sty&#10;Package: amsmath 2000/07/18 v2.13 AMS math features&#10;\@mathmargin=\skip43&#10;For additional information on amsmath, use the `?' option.&#10;(C:\texmf\tex\latex\amsmath\amstext.sty&#10;Package: amstext 2000/06/29 v2.01&#10;(C:\texmf\tex\latex\amsmath\amsgen.sty&#10;File: amsgen.sty 1999/11/30 v2.0&#10;\@emptytoks=\toks15&#10;\ex@=\dimen103&#10;)) (C:\texmf\tex\latex\amsmath\amsbsy.sty&#10;Package: amsbsy 1999/11/29 v1.2d&#10;\pmbraise@=\dimen104&#10;) (C: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C:\texmf\tex\latex\graphics\color.sty&#10;Package: color 1999/02/16 v1.0i Standard LaTeX Color (DPC)&#10;(C:\texmf\tex\latex\00miktex\color.cfg&#10;File: color.cfg 2003/03/08 v1.0 MiKTeX 'color' configuration&#10;)&#10;Package color Info: Driver file: dvips.def on input line 125.&#10;(C:\texmf\tex\latex\graphics\dvips.def&#10;File: dvips.def 1999/02/16 v3.0i Driver-dependant file (DPC,SPQR)&#10;) (C:\texmf\tex\latex\graphics\dvipsnam.def&#10;File: dvipsnam.def 1999/02/16 v3.0i Driver-dependant file (DPC,SPQR)&#10;)) (C:\Program Files\TeX4PPT\Styles\TeX4PPT.sty)&#10;No file &quot;Text Box 89&quot;.aux.&#10;LaTeX Font Info:    Checking defaults for OML/cmm/m/it on input line 8.&#10;LaTeX Font Info:    ... okay on input line 8.&#10;LaTeX Font Info:    Checking defaults for T1/cmr/m/n on input line 8.&#10;LaTeX Font Info:    ... okay on input line 8.&#10;LaTeX Font Info:    Checking defaults for OT1/cmr/m/n on input line 8.&#10;LaTeX Font Info:    ... okay on input line 8.&#10;LaTeX Font Info:    Checking defaults for OMS/cmsy/m/n on input line 8.&#10;LaTeX Font Info:    ... okay on input line 8.&#10;LaTeX Font Info:    Checking defaults for OMX/cmex/m/n on input line 8.&#10;LaTeX Font Info:    ... okay on input line 8.&#10;LaTeX Font Info:    Checking defaults for U/cmr/m/n on input line 8.&#10;LaTeX Font Info:    ... okay on input line 8.&#10;LaTeX Font Info:    Try loading font information for U+msa on input line 9.&#10;(C:\texmf\tex\latex\amsfonts\umsa.fd&#10;File: umsa.fd 2002/01/19 v2.2g AMS font definitions&#10;)&#10;LaTeX Font Info:    Try loading font information for U+msb on input line 9.&#10;(C:\texmf\tex\latex\amsfonts\umsb.fd&#10;File: umsb.fd 2002/01/19 v2.2g AMS font definitions&#10;) [1&#10;&#10;] (Text Box 89.aux) ) &#10;Here is how much of TeX's memory you used:&#10; 1426 strings out of 95898&#10; 15440 string characters out of 1195289&#10; 59324 words of memory out of 1063101&#10; 4445 multiletter control sequences out of 60000&#10; 5339 words of font info for 22 fonts, out of 500000 for 1000&#10; 14 hyphenation exceptions out of 607&#10; 27i,5n,24p,221b,112s stack positions out of 1500i,500n,5000p,200000b,32768s&#10;&#10;Output written on &quot;Text Box 89.dvi&quot; (1 page, 496 bytes).&#10;"/>
  <p:tag name="CTOP" val="151.125"/>
  <p:tag name="CLEFT" val="197.375"/>
  <p:tag name="CWIDTH" val="166.625"/>
  <p:tag name="CHEIGHT" val="21.375"/>
  <p:tag name="MAG" val="20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OnEdge.p3d 0"/>
  <p:tag name="POWER3D OPTIONS" val="Medium "/>
  <p:tag name="POWER3D SOUND" val="On Edg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21"/>
  <p:tag name="WSNOTE" val=""/>
  <p:tag name="WSADVANCE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alpha =\pi/2$"/>
  <p:tag name="LOG" val="This is e-TeX, Version 3.141592-2.2 (MiKTeX 2.4) (preloaded format=latex 2005.9.3)  21 FEB 2006 20:31&#10;entering extended mode&#10;**Text*Box*40&#10;(Text Box 40.tex&#10;LaTeX2e &lt;2003/12/01&gt;&#10;Babel &lt;v3.8a&gt; and hyphenation patterns for english, french, german, ngerman, du&#10;mylang, nohyphenation, loaded.&#10;(C:\texmf\tex\latex\base\article.cls&#10;Document Class: article 2004/02/16 v1.4f Standard LaTeX document class&#10;(C: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texmf\tex\latex\tools\xspace.sty&#10;Package: xspace 1997/10/13 v1.06 Space after command names (DPC)&#10;) (C:\texmf\tex\latex\amsfonts\amssymb.sty&#10;Package: amssymb 2002/01/22 v2.2d&#10;(C: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texmf\tex\latex\amsmath\amsmath.sty&#10;Package: amsmath 2000/07/18 v2.13 AMS math features&#10;\@mathmargin=\skip43&#10;For additional information on amsmath, use the `?' option.&#10;(C:\texmf\tex\latex\amsmath\amstext.sty&#10;Package: amstext 2000/06/29 v2.01&#10;(C:\texmf\tex\latex\amsmath\amsgen.sty&#10;File: amsgen.sty 1999/11/30 v2.0&#10;\@emptytoks=\toks15&#10;\ex@=\dimen103&#10;)) (C:\texmf\tex\latex\amsmath\amsbsy.sty&#10;Package: amsbsy 1999/11/29 v1.2d&#10;\pmbraise@=\dimen104&#10;) (C: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C:\texmf\tex\latex\graphics\color.sty&#10;Package: color 1999/02/16 v1.0i Standard LaTeX Color (DPC)&#10;(C:\texmf\tex\latex\00miktex\color.cfg&#10;File: color.cfg 2003/03/08 v1.0 MiKTeX 'color' configuration&#10;)&#10;Package color Info: Driver file: dvips.def on input line 125.&#10;(C:\texmf\tex\latex\graphics\dvips.def&#10;File: dvips.def 1999/02/16 v3.0i Driver-dependant file (DPC,SPQR)&#10;) (C:\texmf\tex\latex\graphics\dvipsnam.def&#10;File: dvipsnam.def 1999/02/16 v3.0i Driver-dependant file (DPC,SPQR)&#10;)) (C:\Program Files\TeX4PPT\Styles\TeX4PPT.sty)&#10;No file &quot;Text Box 40&quot;.aux.&#10;LaTeX Font Info:    Checking defaults for OML/cmm/m/it on input line 8.&#10;LaTeX Font Info:    ... okay on input line 8.&#10;LaTeX Font Info:    Checking defaults for T1/cmr/m/n on input line 8.&#10;LaTeX Font Info:    ... okay on input line 8.&#10;LaTeX Font Info:    Checking defaults for OT1/cmr/m/n on input line 8.&#10;LaTeX Font Info:    ... okay on input line 8.&#10;LaTeX Font Info:    Checking defaults for OMS/cmsy/m/n on input line 8.&#10;LaTeX Font Info:    ... okay on input line 8.&#10;LaTeX Font Info:    Checking defaults for OMX/cmex/m/n on input line 8.&#10;LaTeX Font Info:    ... okay on input line 8.&#10;LaTeX Font Info:    Checking defaults for U/cmr/m/n on input line 8.&#10;LaTeX Font Info:    ... okay on input line 8.&#10;LaTeX Font Info:    Try loading font information for U+msa on input line 9.&#10;(C:\texmf\tex\latex\amsfonts\umsa.fd&#10;File: umsa.fd 2002/01/19 v2.2g AMS font definitions&#10;)&#10;LaTeX Font Info:    Try loading font information for U+msb on input line 9.&#10;(C:\texmf\tex\latex\amsfonts\umsb.fd&#10;File: umsb.fd 2002/01/19 v2.2g AMS font definitions&#10;) [1&#10;&#10;] (Text Box 40.aux) ) &#10;Here is how much of TeX's memory you used:&#10; 1426 strings out of 95898&#10; 15440 string characters out of 1195289&#10; 59324 words of memory out of 1063101&#10; 4445 multiletter control sequences out of 60000&#10; 5339 words of font info for 22 fonts, out of 500000 for 1000&#10; 14 hyphenation exceptions out of 607&#10; 27i,5n,24p,221b,112s stack positions out of 1500i,500n,5000p,200000b,32768s&#10;&#10;Output written on &quot;Text Box 40.dvi&quot; (1 page, 352 bytes).&#10;"/>
  <p:tag name="CTOP" val="154.625"/>
  <p:tag name="CLEFT" val="197.375"/>
  <p:tag name="CWIDTH" val="71.5"/>
  <p:tag name="CHEIGHT" val="19.875"/>
  <p:tag name="MAG" val="20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\dot{J}=0$"/>
  <p:tag name="LOG" val="This is e-TeX, Version 3.141592-2.2 (MiKTeX 2.4) (preloaded format=latex 2005.9.3)  21 FEB 2006 20:32&#10;entering extended mode&#10;**Text*Box*48&#10;(Text Box 48.tex&#10;LaTeX2e &lt;2003/12/01&gt;&#10;Babel &lt;v3.8a&gt; and hyphenation patterns for english, french, german, ngerman, du&#10;mylang, nohyphenation, loaded.&#10;(C:\texmf\tex\latex\base\article.cls&#10;Document Class: article 2004/02/16 v1.4f Standard LaTeX document class&#10;(C: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texmf\tex\latex\tools\xspace.sty&#10;Package: xspace 1997/10/13 v1.06 Space after command names (DPC)&#10;) (C:\texmf\tex\latex\amsfonts\amssymb.sty&#10;Package: amssymb 2002/01/22 v2.2d&#10;(C: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texmf\tex\latex\amsmath\amsmath.sty&#10;Package: amsmath 2000/07/18 v2.13 AMS math features&#10;\@mathmargin=\skip43&#10;For additional information on amsmath, use the `?' option.&#10;(C:\texmf\tex\latex\amsmath\amstext.sty&#10;Package: amstext 2000/06/29 v2.01&#10;(C:\texmf\tex\latex\amsmath\amsgen.sty&#10;File: amsgen.sty 1999/11/30 v2.0&#10;\@emptytoks=\toks15&#10;\ex@=\dimen103&#10;)) (C:\texmf\tex\latex\amsmath\amsbsy.sty&#10;Package: amsbsy 1999/11/29 v1.2d&#10;\pmbraise@=\dimen104&#10;) (C: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C:\texmf\tex\latex\graphics\color.sty&#10;Package: color 1999/02/16 v1.0i Standard LaTeX Color (DPC)&#10;(C:\texmf\tex\latex\00miktex\color.cfg&#10;File: color.cfg 2003/03/08 v1.0 MiKTeX 'color' configuration&#10;)&#10;Package color Info: Driver file: dvips.def on input line 125.&#10;(C:\texmf\tex\latex\graphics\dvips.def&#10;File: dvips.def 1999/02/16 v3.0i Driver-dependant file (DPC,SPQR)&#10;) (C:\texmf\tex\latex\graphics\dvipsnam.def&#10;File: dvipsnam.def 1999/02/16 v3.0i Driver-dependant file (DPC,SPQR)&#10;)) (C:\Program Files\TeX4PPT\Styles\TeX4PPT.sty)&#10;No file &quot;Text Box 48&quot;.aux.&#10;LaTeX Font Info:    Checking defaults for OML/cmm/m/it on input line 8.&#10;LaTeX Font Info:    ... okay on input line 8.&#10;LaTeX Font Info:    Checking defaults for T1/cmr/m/n on input line 8.&#10;LaTeX Font Info:    ... okay on input line 8.&#10;LaTeX Font Info:    Checking defaults for OT1/cmr/m/n on input line 8.&#10;LaTeX Font Info:    ... okay on input line 8.&#10;LaTeX Font Info:    Checking defaults for OMS/cmsy/m/n on input line 8.&#10;LaTeX Font Info:    ... okay on input line 8.&#10;LaTeX Font Info:    Checking defaults for OMX/cmex/m/n on input line 8.&#10;LaTeX Font Info:    ... okay on input line 8.&#10;LaTeX Font Info:    Checking defaults for U/cmr/m/n on input line 8.&#10;LaTeX Font Info:    ... okay on input line 8.&#10;LaTeX Font Info:    Try loading font information for U+msa on input line 9.&#10;(C:\texmf\tex\latex\amsfonts\umsa.fd&#10;File: umsa.fd 2002/01/19 v2.2g AMS font definitions&#10;)&#10;LaTeX Font Info:    Try loading font information for U+msb on input line 9.&#10;(C:\texmf\tex\latex\amsfonts\umsb.fd&#10;File: umsb.fd 2002/01/19 v2.2g AMS font definitions&#10;) [1&#10;&#10;] (Text Box 48.aux) ) &#10;Here is how much of TeX's memory you used:&#10; 1426 strings out of 95898&#10; 15440 string characters out of 1195289&#10; 59324 words of memory out of 1063101&#10; 4445 multiletter control sequences out of 60000&#10; 5339 words of font info for 22 fonts, out of 500000 for 1000&#10; 14 hyphenation exceptions out of 607&#10; 27i,5n,24p,221b,112s stack positions out of 1500i,500n,5000p,200000b,32768s&#10;&#10;Output written on &quot;Text Box 48.dvi&quot; (1 page, 364 bytes).&#10;"/>
  <p:tag name="CTOP" val="151.125"/>
  <p:tag name="CLEFT" val="197.375"/>
  <p:tag name="CWIDTH" val="49.625"/>
  <p:tag name="CHEIGHT" val="18.375"/>
  <p:tag name="MAG" val="200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RC" val="$ \dot{J}=\pi \, \sigma \, a \, r_H \, \cos^2\alpha $ &#10;"/>
  <p:tag name="LOG" val="This is e-TeX, Version 3.141592-2.2 (MiKTeX 2.4) (preloaded format=latex 2005.9.3)  21 FEB 2006 20:56&#10;entering extended mode&#10;**Text*Box*89&#10;(Text Box 89.tex&#10;LaTeX2e &lt;2003/12/01&gt;&#10;Babel &lt;v3.8a&gt; and hyphenation patterns for english, french, german, ngerman, du&#10;mylang, nohyphenation, loaded.&#10;(C:\texmf\tex\latex\base\article.cls&#10;Document Class: article 2004/02/16 v1.4f Standard LaTeX document class&#10;(C:\texmf\tex\latex\base\size10.clo&#10;File: size10.clo 2004/02/16 v1.4f Standard LaTeX file (size option)&#10;)&#10;\c@part=\count79&#10;\c@section=\count80&#10;\c@subsection=\count81&#10;\c@subsubsection=\count82&#10;\c@paragraph=\count83&#10;\c@subparagraph=\count84&#10;\c@figure=\count85&#10;\c@table=\count86&#10;\abovecaptionskip=\skip41&#10;\belowcaptionskip=\skip42&#10;\bibindent=\dimen102&#10;) (C:\texmf\tex\latex\tools\xspace.sty&#10;Package: xspace 1997/10/13 v1.06 Space after command names (DPC)&#10;) (C:\texmf\tex\latex\amsfonts\amssymb.sty&#10;Package: amssymb 2002/01/22 v2.2d&#10;(C:\texmf\tex\latex\amsfonts\amsfonts.sty&#10;Package: amsfonts 2001/10/25 v2.2f&#10;\@emptytoks=\toks14&#10;\symAMSa=\mathgroup4&#10;\symAMSb=\mathgroup5&#10;LaTeX Font Info:    Overwriting math alphabet `\mathfrak' in version `bold'&#10;(Font)                  U/euf/m/n --&gt; U/euf/b/n on input line 132.&#10;)) (C:\texmf\tex\latex\amsmath\amsmath.sty&#10;Package: amsmath 2000/07/18 v2.13 AMS math features&#10;\@mathmargin=\skip43&#10;For additional information on amsmath, use the `?' option.&#10;(C:\texmf\tex\latex\amsmath\amstext.sty&#10;Package: amstext 2000/06/29 v2.01&#10;(C:\texmf\tex\latex\amsmath\amsgen.sty&#10;File: amsgen.sty 1999/11/30 v2.0&#10;\@emptytoks=\toks15&#10;\ex@=\dimen103&#10;)) (C:\texmf\tex\latex\amsmath\amsbsy.sty&#10;Package: amsbsy 1999/11/29 v1.2d&#10;\pmbraise@=\dimen104&#10;) (C:\texmf\tex\latex\amsmath\amsopn.sty&#10;Package: amsopn 1999/12/14 v2.01 operator names&#10;)&#10;\inf@bad=\count87&#10;LaTeX Info: Redefining \frac on input line 211.&#10;\uproot@=\count88&#10;\leftroot@=\count89&#10;LaTeX Info: Redefining \overline on input line 307.&#10;\classnum@=\count90&#10;\DOTSCASE@=\count91&#10;LaTeX Info: Redefining \ldots on input line 379.&#10;LaTeX Info: Redefining \dots on input line 382.&#10;LaTeX Info: Redefining \cdots on input line 467.&#10;\Mathstrutbox@=\box26&#10;\strutbox@=\box27&#10;\big@size=\dimen105&#10;LaTeX Font Info:    Redeclaring font encoding OML on input line 567.&#10;LaTeX Font Info:    Redeclaring font encoding OMS on input line 568.&#10;\macc@depth=\count92&#10;\c@MaxMatrixCols=\count93&#10;\dotsspace@=\muskip10&#10;\c@parentequation=\count94&#10;\dspbrk@lvl=\count95&#10;\tag@help=\toks16&#10;\row@=\count96&#10;\column@=\count97&#10;\maxfields@=\count98&#10;\andhelp@=\toks17&#10;\eqnshift@=\dimen106&#10;\alignsep@=\dimen107&#10;\tagshift@=\dimen108&#10;\tagwidth@=\dimen109&#10;\totwidth@=\dimen110&#10;\lineht@=\dimen111&#10;\@envbody=\toks18&#10;\multlinegap=\skip44&#10;\multlinetaggap=\skip45&#10;\mathdisplay@stack=\toks19&#10;LaTeX Info: Redefining \[ on input line 2666.&#10;LaTeX Info: Redefining \] on input line 2667.&#10;) (C:\texmf\tex\latex\graphics\color.sty&#10;Package: color 1999/02/16 v1.0i Standard LaTeX Color (DPC)&#10;(C:\texmf\tex\latex\00miktex\color.cfg&#10;File: color.cfg 2003/03/08 v1.0 MiKTeX 'color' configuration&#10;)&#10;Package color Info: Driver file: dvips.def on input line 125.&#10;(C:\texmf\tex\latex\graphics\dvips.def&#10;File: dvips.def 1999/02/16 v3.0i Driver-dependant file (DPC,SPQR)&#10;) (C:\texmf\tex\latex\graphics\dvipsnam.def&#10;File: dvipsnam.def 1999/02/16 v3.0i Driver-dependant file (DPC,SPQR)&#10;)) (C:\Program Files\TeX4PPT\Styles\TeX4PPT.sty)&#10;No file &quot;Text Box 89&quot;.aux.&#10;LaTeX Font Info:    Checking defaults for OML/cmm/m/it on input line 8.&#10;LaTeX Font Info:    ... okay on input line 8.&#10;LaTeX Font Info:    Checking defaults for T1/cmr/m/n on input line 8.&#10;LaTeX Font Info:    ... okay on input line 8.&#10;LaTeX Font Info:    Checking defaults for OT1/cmr/m/n on input line 8.&#10;LaTeX Font Info:    ... okay on input line 8.&#10;LaTeX Font Info:    Checking defaults for OMS/cmsy/m/n on input line 8.&#10;LaTeX Font Info:    ... okay on input line 8.&#10;LaTeX Font Info:    Checking defaults for OMX/cmex/m/n on input line 8.&#10;LaTeX Font Info:    ... okay on input line 8.&#10;LaTeX Font Info:    Checking defaults for U/cmr/m/n on input line 8.&#10;LaTeX Font Info:    ... okay on input line 8.&#10;LaTeX Font Info:    Try loading font information for U+msa on input line 9.&#10;(C:\texmf\tex\latex\amsfonts\umsa.fd&#10;File: umsa.fd 2002/01/19 v2.2g AMS font definitions&#10;)&#10;LaTeX Font Info:    Try loading font information for U+msb on input line 9.&#10;(C:\texmf\tex\latex\amsfonts\umsb.fd&#10;File: umsb.fd 2002/01/19 v2.2g AMS font definitions&#10;) [1&#10;&#10;] (Text Box 89.aux) ) &#10;Here is how much of TeX's memory you used:&#10; 1426 strings out of 95898&#10; 15440 string characters out of 1195289&#10; 59324 words of memory out of 1063101&#10; 4445 multiletter control sequences out of 60000&#10; 5339 words of font info for 22 fonts, out of 500000 for 1000&#10; 14 hyphenation exceptions out of 607&#10; 27i,5n,24p,221b,112s stack positions out of 1500i,500n,5000p,200000b,32768s&#10;&#10;Output written on &quot;Text Box 89.dvi&quot; (1 page, 496 bytes).&#10;"/>
  <p:tag name="CTOP" val="151.125"/>
  <p:tag name="CLEFT" val="197.375"/>
  <p:tag name="CWIDTH" val="166.625"/>
  <p:tag name="CHEIGHT" val="21.375"/>
  <p:tag name="MAG" val="200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602bd1c0115"/>
  <p:tag name="POWER3D OPTIONS" val="Slow "/>
  <p:tag name="WSTITLE" val="Slide 22"/>
  <p:tag name="WSNOTE" val=""/>
  <p:tag name="WSADVANCE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d4b7655e011a"/>
  <p:tag name="POWER3D OPTIONS" val="Slow "/>
  <p:tag name="WSTITLE" val="Slide 26"/>
  <p:tag name="WSNOTE" val=""/>
  <p:tag name="WSADVANCE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8ee6d3e3011b"/>
  <p:tag name="POWER3D OPTIONS" val="Slow "/>
  <p:tag name="WSTITLE" val="Slide 27"/>
  <p:tag name="WSNOTE" val=""/>
  <p:tag name="WSADVANCE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c007d398011c"/>
  <p:tag name="POWER3D OPTIONS" val="Slow "/>
  <p:tag name="WSTITLE" val="Slide 28"/>
  <p:tag name="WSNOTE" val=""/>
  <p:tag name="WSADVANCE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8f34ba1d0117"/>
  <p:tag name="POWER3D OPTIONS" val="Slow "/>
  <p:tag name="WSTITLE" val="Slide 24"/>
  <p:tag name="WSNOTE" val=""/>
  <p:tag name="WSADVANCE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40c22a68011e"/>
  <p:tag name="POWER3D OPTIONS" val="Slow "/>
  <p:tag name="WSTITLE" val="Slide 29"/>
  <p:tag name="WSNOTE" val=""/>
  <p:tag name="WSADVANC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91f68a080103"/>
  <p:tag name="POWER3D TRANSITION" val="TurningPageofBook.p3d 0"/>
  <p:tag name="POWER3D OPTIONS" val="Medium "/>
  <p:tag name="POWER3D SOUND" val="Turning Page of Book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40c22a68011e"/>
  <p:tag name="POWER3D OPTIONS" val="Slow "/>
  <p:tag name="WSTITLE" val="Slide 29"/>
  <p:tag name="WSNOTE" val=""/>
  <p:tag name="WSADVANCE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956f560e011f"/>
  <p:tag name="POWER3D OPTIONS" val="Slow "/>
  <p:tag name="WSTITLE" val="Slide 30"/>
  <p:tag name="WSNOTE" val=""/>
  <p:tag name="WSADVANCE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be9d50800120"/>
  <p:tag name="POWER3D OPTIONS" val="Slow "/>
  <p:tag name="WSTITLE" val="Slide 31"/>
  <p:tag name="WSNOTE" val=""/>
  <p:tag name="WSADVANCE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f045e5b60122"/>
  <p:tag name="POWER3D OPTIONS" val="Slow "/>
  <p:tag name="WSTITLE" val="Slide 33"/>
  <p:tag name="WSNOTE" val=""/>
  <p:tag name="WSADVANCE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abb223230123"/>
  <p:tag name="POWER3D OPTIONS" val="Slow "/>
  <p:tag name="WSTITLE" val="Slide 34"/>
  <p:tag name="WSNOTE" val=""/>
  <p:tag name="WSADVANCE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f3e978af0124"/>
  <p:tag name="POWER3D OPTIONS" val="Slow "/>
  <p:tag name="WSTITLE" val="Slide 35"/>
  <p:tag name="WSNOTE" val=""/>
  <p:tag name="WSADVANCE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8a52ea3d0125"/>
  <p:tag name="POWER3D OPTIONS" val="Slow "/>
  <p:tag name="WSTITLE" val="Slide 36"/>
  <p:tag name="WSNOTE" val=""/>
  <p:tag name="WSADVANCE" val="tr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37"/>
  <p:tag name="WSNOTE" val=""/>
  <p:tag name="WSADVANCE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dd538d630126"/>
  <p:tag name="POWER3D OPTIONS" val="Slow "/>
  <p:tag name="WSTITLE" val="Slide 38"/>
  <p:tag name="WSNOTE" val=""/>
  <p:tag name="WSADVANCE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39"/>
  <p:tag name="WSNOTE" val=""/>
  <p:tag name="WSADVANCE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5d3b1fc0104"/>
  <p:tag name="POWER3D TRANSITION" val="TurningPageofBook.p3d 0"/>
  <p:tag name="POWER3D OPTIONS" val="Medium "/>
  <p:tag name="POWER3D SOUND" val="Turning Page of Book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40"/>
  <p:tag name="WSNOTE" val=""/>
  <p:tag name="WSADVANCE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37"/>
  <p:tag name="WSNOTE" val=""/>
  <p:tag name="WSADVANCE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STITLE" val="Slide 37"/>
  <p:tag name="WSNOTE" val=""/>
  <p:tag name="WSADVANCE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Shnroll.p3d 0"/>
  <p:tag name="POWER3D OPTIONS" val="Medium "/>
  <p:tag name="POWER3D SOUND" val="Shrink to Corner and Ro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0e312063011d"/>
  <p:tag name="POWER3D TRANSITION" val="TurningPageofBook.p3d 0"/>
  <p:tag name="POWER3D OPTIONS" val="Medium "/>
  <p:tag name="POWER3D SOUND" val="Turning Page of Book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3b4bf840105"/>
  <p:tag name="POWER3D TRANSITION" val="TurningPageofBook.p3d 0"/>
  <p:tag name="POWER3D OPTIONS" val="Medium "/>
  <p:tag name="POWER3D SOUND" val="Turning Page of Book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3b4bf840105"/>
  <p:tag name="POWER3D TRANSITION" val="TurningPageofBook.p3d 0"/>
  <p:tag name="POWER3D OPTIONS" val="Medium "/>
  <p:tag name="POWER3D SOUND" val="Turning Page of Book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73b4bf840105"/>
  <p:tag name="POWER3D TRANSITION" val="TurningPageofBook.p3d 0"/>
  <p:tag name="POWER3D OPTIONS" val="Medium "/>
  <p:tag name="POWER3D SOUND" val="Turning Page of Book"/>
</p:tagLst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36075</TotalTime>
  <Words>3619</Words>
  <Application>Microsoft Office PowerPoint</Application>
  <PresentationFormat>On-screen Show (4:3)</PresentationFormat>
  <Paragraphs>990</Paragraphs>
  <Slides>67</Slides>
  <Notes>24</Notes>
  <HiddenSlides>0</HiddenSlides>
  <MMClips>5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82" baseType="lpstr">
      <vt:lpstr>Arial</vt:lpstr>
      <vt:lpstr>Wingdings</vt:lpstr>
      <vt:lpstr>Times</vt:lpstr>
      <vt:lpstr>Courier New</vt:lpstr>
      <vt:lpstr>cmr10</vt:lpstr>
      <vt:lpstr>cmmi10</vt:lpstr>
      <vt:lpstr>cmmi7</vt:lpstr>
      <vt:lpstr>cmr7</vt:lpstr>
      <vt:lpstr>Baskerville Old Face</vt:lpstr>
      <vt:lpstr>HGSHeiseiMinchotaiW3</vt:lpstr>
      <vt:lpstr>Digital Dots</vt:lpstr>
      <vt:lpstr>Equation</vt:lpstr>
      <vt:lpstr>Microsoft Equation 3.0</vt:lpstr>
      <vt:lpstr>Acrobat Document</vt:lpstr>
      <vt:lpstr>Clip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>Indiana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quasar</dc:creator>
  <cp:lastModifiedBy>dejan</cp:lastModifiedBy>
  <cp:revision>444</cp:revision>
  <cp:lastPrinted>1601-01-01T00:00:00Z</cp:lastPrinted>
  <dcterms:created xsi:type="dcterms:W3CDTF">2006-01-26T03:41:05Z</dcterms:created>
  <dcterms:modified xsi:type="dcterms:W3CDTF">2009-06-26T09:28:04Z</dcterms:modified>
</cp:coreProperties>
</file>